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56" r:id="rId2"/>
    <p:sldId id="314" r:id="rId3"/>
    <p:sldId id="350" r:id="rId4"/>
    <p:sldId id="340" r:id="rId5"/>
    <p:sldId id="341" r:id="rId6"/>
    <p:sldId id="342" r:id="rId7"/>
    <p:sldId id="344" r:id="rId8"/>
    <p:sldId id="343" r:id="rId9"/>
    <p:sldId id="345" r:id="rId10"/>
    <p:sldId id="346" r:id="rId11"/>
    <p:sldId id="347" r:id="rId12"/>
    <p:sldId id="316" r:id="rId13"/>
    <p:sldId id="315" r:id="rId14"/>
    <p:sldId id="339" r:id="rId15"/>
    <p:sldId id="329" r:id="rId16"/>
    <p:sldId id="323" r:id="rId17"/>
    <p:sldId id="317" r:id="rId18"/>
    <p:sldId id="318" r:id="rId19"/>
    <p:sldId id="319" r:id="rId20"/>
    <p:sldId id="320" r:id="rId21"/>
    <p:sldId id="321" r:id="rId22"/>
    <p:sldId id="322" r:id="rId23"/>
    <p:sldId id="324" r:id="rId24"/>
    <p:sldId id="348" r:id="rId25"/>
    <p:sldId id="325" r:id="rId26"/>
    <p:sldId id="326" r:id="rId27"/>
    <p:sldId id="327" r:id="rId28"/>
    <p:sldId id="328" r:id="rId29"/>
    <p:sldId id="349" r:id="rId30"/>
    <p:sldId id="330" r:id="rId31"/>
    <p:sldId id="331" r:id="rId32"/>
    <p:sldId id="332" r:id="rId33"/>
    <p:sldId id="333" r:id="rId34"/>
    <p:sldId id="334" r:id="rId35"/>
    <p:sldId id="335" r:id="rId36"/>
    <p:sldId id="352" r:id="rId37"/>
    <p:sldId id="353" r:id="rId38"/>
    <p:sldId id="354" r:id="rId39"/>
    <p:sldId id="355" r:id="rId40"/>
    <p:sldId id="357" r:id="rId41"/>
    <p:sldId id="356" r:id="rId42"/>
    <p:sldId id="358" r:id="rId43"/>
    <p:sldId id="359" r:id="rId44"/>
    <p:sldId id="360" r:id="rId45"/>
    <p:sldId id="361" r:id="rId46"/>
    <p:sldId id="362" r:id="rId47"/>
    <p:sldId id="363" r:id="rId48"/>
    <p:sldId id="364" r:id="rId49"/>
    <p:sldId id="365" r:id="rId50"/>
    <p:sldId id="351" r:id="rId51"/>
    <p:sldId id="337" r:id="rId52"/>
    <p:sldId id="309" r:id="rId53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11"/>
    <p:restoredTop sz="94085"/>
  </p:normalViewPr>
  <p:slideViewPr>
    <p:cSldViewPr>
      <p:cViewPr varScale="1">
        <p:scale>
          <a:sx n="116" d="100"/>
          <a:sy n="116" d="100"/>
        </p:scale>
        <p:origin x="160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FE79DD6-322F-4C3A-8F96-DC19261846A5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29F817B-ADAA-4CEE-874C-FD19A56754F7}">
      <dgm:prSet/>
      <dgm:spPr/>
      <dgm:t>
        <a:bodyPr/>
        <a:lstStyle/>
        <a:p>
          <a:r>
            <a:rPr lang="pt-PT" dirty="0"/>
            <a:t>In </a:t>
          </a:r>
          <a:r>
            <a:rPr lang="pt-PT" dirty="0" err="1"/>
            <a:t>this</a:t>
          </a:r>
          <a:r>
            <a:rPr lang="pt-PT" dirty="0"/>
            <a:t> </a:t>
          </a:r>
          <a:r>
            <a:rPr lang="pt-PT" dirty="0" err="1"/>
            <a:t>phase</a:t>
          </a:r>
          <a:r>
            <a:rPr lang="pt-PT" dirty="0"/>
            <a:t> i </a:t>
          </a:r>
          <a:r>
            <a:rPr lang="pt-PT" dirty="0" err="1"/>
            <a:t>will</a:t>
          </a:r>
          <a:r>
            <a:rPr lang="pt-PT" dirty="0"/>
            <a:t> </a:t>
          </a:r>
          <a:r>
            <a:rPr lang="pt-PT" dirty="0" err="1"/>
            <a:t>implent</a:t>
          </a:r>
          <a:r>
            <a:rPr lang="pt-PT" dirty="0"/>
            <a:t> </a:t>
          </a:r>
          <a:r>
            <a:rPr lang="pt-PT" dirty="0" err="1"/>
            <a:t>the</a:t>
          </a:r>
          <a:r>
            <a:rPr lang="pt-PT" dirty="0"/>
            <a:t> </a:t>
          </a:r>
          <a:r>
            <a:rPr lang="pt-PT" dirty="0" err="1"/>
            <a:t>authentication</a:t>
          </a:r>
          <a:r>
            <a:rPr lang="pt-PT" dirty="0"/>
            <a:t> </a:t>
          </a:r>
          <a:r>
            <a:rPr lang="pt-PT" dirty="0" err="1"/>
            <a:t>system</a:t>
          </a:r>
          <a:r>
            <a:rPr lang="pt-PT" dirty="0"/>
            <a:t> for </a:t>
          </a:r>
          <a:r>
            <a:rPr lang="pt-PT" dirty="0" err="1"/>
            <a:t>the</a:t>
          </a:r>
          <a:r>
            <a:rPr lang="pt-PT" dirty="0"/>
            <a:t> Project, </a:t>
          </a:r>
          <a:r>
            <a:rPr lang="pt-PT" dirty="0" err="1"/>
            <a:t>using</a:t>
          </a:r>
          <a:r>
            <a:rPr lang="pt-PT" dirty="0"/>
            <a:t> </a:t>
          </a:r>
          <a:r>
            <a:rPr lang="pt-PT" dirty="0" err="1"/>
            <a:t>JsonWebTokens</a:t>
          </a:r>
          <a:r>
            <a:rPr lang="pt-PT" dirty="0"/>
            <a:t>.</a:t>
          </a:r>
          <a:endParaRPr lang="en-US" dirty="0"/>
        </a:p>
      </dgm:t>
    </dgm:pt>
    <dgm:pt modelId="{B97F9F27-E2AB-493D-A226-CCAFBB90E168}" type="parTrans" cxnId="{4C3E4685-2519-4F42-8F8F-EE09051DE8CE}">
      <dgm:prSet/>
      <dgm:spPr/>
      <dgm:t>
        <a:bodyPr/>
        <a:lstStyle/>
        <a:p>
          <a:endParaRPr lang="en-US"/>
        </a:p>
      </dgm:t>
    </dgm:pt>
    <dgm:pt modelId="{1B965FE5-9AC1-48DF-BE1C-34D1CDCB9F3D}" type="sibTrans" cxnId="{4C3E4685-2519-4F42-8F8F-EE09051DE8CE}">
      <dgm:prSet/>
      <dgm:spPr/>
      <dgm:t>
        <a:bodyPr/>
        <a:lstStyle/>
        <a:p>
          <a:endParaRPr lang="en-US"/>
        </a:p>
      </dgm:t>
    </dgm:pt>
    <dgm:pt modelId="{91268D2F-AA94-4592-B193-363D81620C73}">
      <dgm:prSet/>
      <dgm:spPr/>
      <dgm:t>
        <a:bodyPr/>
        <a:lstStyle/>
        <a:p>
          <a:r>
            <a:rPr lang="pt-PT" dirty="0"/>
            <a:t>I </a:t>
          </a:r>
          <a:r>
            <a:rPr lang="pt-PT" dirty="0" err="1"/>
            <a:t>will</a:t>
          </a:r>
          <a:r>
            <a:rPr lang="pt-PT" dirty="0"/>
            <a:t> </a:t>
          </a:r>
          <a:r>
            <a:rPr lang="pt-PT" dirty="0" err="1"/>
            <a:t>create</a:t>
          </a:r>
          <a:r>
            <a:rPr lang="pt-PT" dirty="0"/>
            <a:t> a REST API </a:t>
          </a:r>
          <a:r>
            <a:rPr lang="pt-PT" dirty="0" err="1"/>
            <a:t>using</a:t>
          </a:r>
          <a:r>
            <a:rPr lang="pt-PT" dirty="0"/>
            <a:t> </a:t>
          </a:r>
          <a:r>
            <a:rPr lang="pt-PT" dirty="0" err="1"/>
            <a:t>Node.js</a:t>
          </a:r>
          <a:r>
            <a:rPr lang="pt-PT" dirty="0"/>
            <a:t>, Express </a:t>
          </a:r>
          <a:r>
            <a:rPr lang="pt-PT" dirty="0" err="1"/>
            <a:t>and</a:t>
          </a:r>
          <a:r>
            <a:rPr lang="pt-PT" dirty="0"/>
            <a:t> </a:t>
          </a:r>
          <a:r>
            <a:rPr lang="pt-PT" dirty="0" err="1"/>
            <a:t>MySQL</a:t>
          </a:r>
          <a:r>
            <a:rPr lang="pt-PT" dirty="0"/>
            <a:t>.</a:t>
          </a:r>
          <a:endParaRPr lang="en-US" dirty="0"/>
        </a:p>
      </dgm:t>
    </dgm:pt>
    <dgm:pt modelId="{FDB1661B-DF82-4888-B31A-E21EE3E5EB32}" type="parTrans" cxnId="{69FF7572-904F-4F1B-B4C6-69302F3C333A}">
      <dgm:prSet/>
      <dgm:spPr/>
      <dgm:t>
        <a:bodyPr/>
        <a:lstStyle/>
        <a:p>
          <a:endParaRPr lang="en-US"/>
        </a:p>
      </dgm:t>
    </dgm:pt>
    <dgm:pt modelId="{B5C742FF-33A2-4AEC-93EA-E8AF2D2BC2A0}" type="sibTrans" cxnId="{69FF7572-904F-4F1B-B4C6-69302F3C333A}">
      <dgm:prSet/>
      <dgm:spPr/>
      <dgm:t>
        <a:bodyPr/>
        <a:lstStyle/>
        <a:p>
          <a:endParaRPr lang="en-US"/>
        </a:p>
      </dgm:t>
    </dgm:pt>
    <dgm:pt modelId="{9F3A9C9A-5BF7-4372-8074-0661191BF28D}">
      <dgm:prSet/>
      <dgm:spPr/>
      <dgm:t>
        <a:bodyPr/>
        <a:lstStyle/>
        <a:p>
          <a:r>
            <a:rPr lang="pt-PT" dirty="0"/>
            <a:t>I </a:t>
          </a:r>
          <a:r>
            <a:rPr lang="pt-PT" dirty="0" err="1"/>
            <a:t>will</a:t>
          </a:r>
          <a:r>
            <a:rPr lang="pt-PT" dirty="0"/>
            <a:t> </a:t>
          </a:r>
          <a:r>
            <a:rPr lang="pt-PT" dirty="0" err="1"/>
            <a:t>also</a:t>
          </a:r>
          <a:r>
            <a:rPr lang="pt-PT" dirty="0"/>
            <a:t> use:</a:t>
          </a:r>
          <a:endParaRPr lang="en-US" dirty="0"/>
        </a:p>
      </dgm:t>
    </dgm:pt>
    <dgm:pt modelId="{6D824E4D-E4C9-41AD-B452-18BFDCB49C67}" type="parTrans" cxnId="{3957C6D8-256D-4424-B4E7-C836C2C4D42A}">
      <dgm:prSet/>
      <dgm:spPr/>
      <dgm:t>
        <a:bodyPr/>
        <a:lstStyle/>
        <a:p>
          <a:endParaRPr lang="en-US"/>
        </a:p>
      </dgm:t>
    </dgm:pt>
    <dgm:pt modelId="{CC85C433-B395-4EC9-9062-D4D246B05DE0}" type="sibTrans" cxnId="{3957C6D8-256D-4424-B4E7-C836C2C4D42A}">
      <dgm:prSet/>
      <dgm:spPr/>
      <dgm:t>
        <a:bodyPr/>
        <a:lstStyle/>
        <a:p>
          <a:endParaRPr lang="en-US"/>
        </a:p>
      </dgm:t>
    </dgm:pt>
    <dgm:pt modelId="{74F8DEBE-E4F2-4D15-A5EE-F562DF6FC3C2}">
      <dgm:prSet/>
      <dgm:spPr/>
      <dgm:t>
        <a:bodyPr/>
        <a:lstStyle/>
        <a:p>
          <a:r>
            <a:rPr lang="pt-PT"/>
            <a:t>CORS Body-Parser,</a:t>
          </a:r>
          <a:endParaRPr lang="en-US"/>
        </a:p>
      </dgm:t>
    </dgm:pt>
    <dgm:pt modelId="{7BFEC803-6CA7-40FC-B18A-554D3D493E62}" type="parTrans" cxnId="{90C5D868-7E52-4411-B8C2-AF4D53B0C587}">
      <dgm:prSet/>
      <dgm:spPr/>
      <dgm:t>
        <a:bodyPr/>
        <a:lstStyle/>
        <a:p>
          <a:endParaRPr lang="en-US"/>
        </a:p>
      </dgm:t>
    </dgm:pt>
    <dgm:pt modelId="{E84D0ED9-A1A6-4AD9-8877-F10B8B85B7D9}" type="sibTrans" cxnId="{90C5D868-7E52-4411-B8C2-AF4D53B0C587}">
      <dgm:prSet/>
      <dgm:spPr/>
      <dgm:t>
        <a:bodyPr/>
        <a:lstStyle/>
        <a:p>
          <a:endParaRPr lang="en-US"/>
        </a:p>
      </dgm:t>
    </dgm:pt>
    <dgm:pt modelId="{DEEF5519-CC96-4008-9766-5EBA95769B18}">
      <dgm:prSet/>
      <dgm:spPr/>
      <dgm:t>
        <a:bodyPr/>
        <a:lstStyle/>
        <a:p>
          <a:r>
            <a:rPr lang="pt-PT"/>
            <a:t>Sequelize,</a:t>
          </a:r>
          <a:endParaRPr lang="en-US"/>
        </a:p>
      </dgm:t>
    </dgm:pt>
    <dgm:pt modelId="{6A07D0FD-7500-4F8A-A848-984F79BDD6C6}" type="parTrans" cxnId="{4A4017C7-5237-453B-B32C-5D88D6C82624}">
      <dgm:prSet/>
      <dgm:spPr/>
      <dgm:t>
        <a:bodyPr/>
        <a:lstStyle/>
        <a:p>
          <a:endParaRPr lang="en-US"/>
        </a:p>
      </dgm:t>
    </dgm:pt>
    <dgm:pt modelId="{7A53354B-DE88-4C75-905D-27A0B750DE1D}" type="sibTrans" cxnId="{4A4017C7-5237-453B-B32C-5D88D6C82624}">
      <dgm:prSet/>
      <dgm:spPr/>
      <dgm:t>
        <a:bodyPr/>
        <a:lstStyle/>
        <a:p>
          <a:endParaRPr lang="en-US"/>
        </a:p>
      </dgm:t>
    </dgm:pt>
    <dgm:pt modelId="{B4574757-C6B4-4CCF-AB9D-16BA089F4CCA}">
      <dgm:prSet/>
      <dgm:spPr/>
      <dgm:t>
        <a:bodyPr/>
        <a:lstStyle/>
        <a:p>
          <a:r>
            <a:rPr lang="pt-PT"/>
            <a:t>JsonWebToken,</a:t>
          </a:r>
          <a:endParaRPr lang="en-US"/>
        </a:p>
      </dgm:t>
    </dgm:pt>
    <dgm:pt modelId="{86FCCA94-CCDF-4F88-80B4-9C6935C75AE3}" type="parTrans" cxnId="{BBB71FDD-4341-4832-9B2A-690B1B2C837C}">
      <dgm:prSet/>
      <dgm:spPr/>
      <dgm:t>
        <a:bodyPr/>
        <a:lstStyle/>
        <a:p>
          <a:endParaRPr lang="en-US"/>
        </a:p>
      </dgm:t>
    </dgm:pt>
    <dgm:pt modelId="{42273A6C-C2BA-4CC0-8351-602207AB4ED1}" type="sibTrans" cxnId="{BBB71FDD-4341-4832-9B2A-690B1B2C837C}">
      <dgm:prSet/>
      <dgm:spPr/>
      <dgm:t>
        <a:bodyPr/>
        <a:lstStyle/>
        <a:p>
          <a:endParaRPr lang="en-US"/>
        </a:p>
      </dgm:t>
    </dgm:pt>
    <dgm:pt modelId="{4A0B5997-8E95-4F40-BFAC-BD2FAD1AAD02}">
      <dgm:prSet/>
      <dgm:spPr/>
      <dgm:t>
        <a:bodyPr/>
        <a:lstStyle/>
        <a:p>
          <a:r>
            <a:rPr lang="pt-PT"/>
            <a:t>Bcryptjs.</a:t>
          </a:r>
          <a:endParaRPr lang="en-US"/>
        </a:p>
      </dgm:t>
    </dgm:pt>
    <dgm:pt modelId="{2E36CD36-AB8A-4B1C-8635-89060955AD48}" type="parTrans" cxnId="{03A0B1B9-494F-433B-990F-E0A033CE2FBD}">
      <dgm:prSet/>
      <dgm:spPr/>
      <dgm:t>
        <a:bodyPr/>
        <a:lstStyle/>
        <a:p>
          <a:endParaRPr lang="en-US"/>
        </a:p>
      </dgm:t>
    </dgm:pt>
    <dgm:pt modelId="{91D8014C-B4D1-43C3-946E-224D60A9AADC}" type="sibTrans" cxnId="{03A0B1B9-494F-433B-990F-E0A033CE2FBD}">
      <dgm:prSet/>
      <dgm:spPr/>
      <dgm:t>
        <a:bodyPr/>
        <a:lstStyle/>
        <a:p>
          <a:endParaRPr lang="en-US"/>
        </a:p>
      </dgm:t>
    </dgm:pt>
    <dgm:pt modelId="{9ACCE7D8-92B5-A245-BC66-0C6F3A893713}" type="pres">
      <dgm:prSet presAssocID="{6FE79DD6-322F-4C3A-8F96-DC19261846A5}" presName="linearFlow" presStyleCnt="0">
        <dgm:presLayoutVars>
          <dgm:resizeHandles val="exact"/>
        </dgm:presLayoutVars>
      </dgm:prSet>
      <dgm:spPr/>
    </dgm:pt>
    <dgm:pt modelId="{F1185EEF-F522-4D4F-BFA2-80E7C570943B}" type="pres">
      <dgm:prSet presAssocID="{E29F817B-ADAA-4CEE-874C-FD19A56754F7}" presName="node" presStyleLbl="node1" presStyleIdx="0" presStyleCnt="3">
        <dgm:presLayoutVars>
          <dgm:bulletEnabled val="1"/>
        </dgm:presLayoutVars>
      </dgm:prSet>
      <dgm:spPr/>
    </dgm:pt>
    <dgm:pt modelId="{3F9E9AA1-BC9F-DF42-B5F7-901A506956B8}" type="pres">
      <dgm:prSet presAssocID="{1B965FE5-9AC1-48DF-BE1C-34D1CDCB9F3D}" presName="sibTrans" presStyleLbl="sibTrans2D1" presStyleIdx="0" presStyleCnt="2"/>
      <dgm:spPr/>
    </dgm:pt>
    <dgm:pt modelId="{38AD44B8-32FC-EA4E-8B79-52F93009868F}" type="pres">
      <dgm:prSet presAssocID="{1B965FE5-9AC1-48DF-BE1C-34D1CDCB9F3D}" presName="connectorText" presStyleLbl="sibTrans2D1" presStyleIdx="0" presStyleCnt="2"/>
      <dgm:spPr/>
    </dgm:pt>
    <dgm:pt modelId="{F1D85BB2-815C-534B-9BB5-A09CB5A453D1}" type="pres">
      <dgm:prSet presAssocID="{91268D2F-AA94-4592-B193-363D81620C73}" presName="node" presStyleLbl="node1" presStyleIdx="1" presStyleCnt="3">
        <dgm:presLayoutVars>
          <dgm:bulletEnabled val="1"/>
        </dgm:presLayoutVars>
      </dgm:prSet>
      <dgm:spPr/>
    </dgm:pt>
    <dgm:pt modelId="{0554CFC8-C247-DB47-9BDF-5F61FBED10A4}" type="pres">
      <dgm:prSet presAssocID="{B5C742FF-33A2-4AEC-93EA-E8AF2D2BC2A0}" presName="sibTrans" presStyleLbl="sibTrans2D1" presStyleIdx="1" presStyleCnt="2"/>
      <dgm:spPr/>
    </dgm:pt>
    <dgm:pt modelId="{CF47517F-E807-A44D-8098-79B9DFBAF055}" type="pres">
      <dgm:prSet presAssocID="{B5C742FF-33A2-4AEC-93EA-E8AF2D2BC2A0}" presName="connectorText" presStyleLbl="sibTrans2D1" presStyleIdx="1" presStyleCnt="2"/>
      <dgm:spPr/>
    </dgm:pt>
    <dgm:pt modelId="{62133852-AE02-A94D-984E-91D8283E632D}" type="pres">
      <dgm:prSet presAssocID="{9F3A9C9A-5BF7-4372-8074-0661191BF28D}" presName="node" presStyleLbl="node1" presStyleIdx="2" presStyleCnt="3">
        <dgm:presLayoutVars>
          <dgm:bulletEnabled val="1"/>
        </dgm:presLayoutVars>
      </dgm:prSet>
      <dgm:spPr/>
    </dgm:pt>
  </dgm:ptLst>
  <dgm:cxnLst>
    <dgm:cxn modelId="{0FD0A318-A5BF-6049-8D51-88BD00317159}" type="presOf" srcId="{1B965FE5-9AC1-48DF-BE1C-34D1CDCB9F3D}" destId="{3F9E9AA1-BC9F-DF42-B5F7-901A506956B8}" srcOrd="0" destOrd="0" presId="urn:microsoft.com/office/officeart/2005/8/layout/process2"/>
    <dgm:cxn modelId="{67944B19-007D-A246-BFE5-B3DDEA7C5A75}" type="presOf" srcId="{91268D2F-AA94-4592-B193-363D81620C73}" destId="{F1D85BB2-815C-534B-9BB5-A09CB5A453D1}" srcOrd="0" destOrd="0" presId="urn:microsoft.com/office/officeart/2005/8/layout/process2"/>
    <dgm:cxn modelId="{E84E2226-E160-BE4A-B426-7E8949200C44}" type="presOf" srcId="{B5C742FF-33A2-4AEC-93EA-E8AF2D2BC2A0}" destId="{CF47517F-E807-A44D-8098-79B9DFBAF055}" srcOrd="1" destOrd="0" presId="urn:microsoft.com/office/officeart/2005/8/layout/process2"/>
    <dgm:cxn modelId="{137EC231-4EA9-094B-AA53-15CA5A80656B}" type="presOf" srcId="{4A0B5997-8E95-4F40-BFAC-BD2FAD1AAD02}" destId="{62133852-AE02-A94D-984E-91D8283E632D}" srcOrd="0" destOrd="4" presId="urn:microsoft.com/office/officeart/2005/8/layout/process2"/>
    <dgm:cxn modelId="{B287BA4A-1731-9044-94F0-FA38E48158B1}" type="presOf" srcId="{B4574757-C6B4-4CCF-AB9D-16BA089F4CCA}" destId="{62133852-AE02-A94D-984E-91D8283E632D}" srcOrd="0" destOrd="3" presId="urn:microsoft.com/office/officeart/2005/8/layout/process2"/>
    <dgm:cxn modelId="{90C5D868-7E52-4411-B8C2-AF4D53B0C587}" srcId="{9F3A9C9A-5BF7-4372-8074-0661191BF28D}" destId="{74F8DEBE-E4F2-4D15-A5EE-F562DF6FC3C2}" srcOrd="0" destOrd="0" parTransId="{7BFEC803-6CA7-40FC-B18A-554D3D493E62}" sibTransId="{E84D0ED9-A1A6-4AD9-8877-F10B8B85B7D9}"/>
    <dgm:cxn modelId="{69FF7572-904F-4F1B-B4C6-69302F3C333A}" srcId="{6FE79DD6-322F-4C3A-8F96-DC19261846A5}" destId="{91268D2F-AA94-4592-B193-363D81620C73}" srcOrd="1" destOrd="0" parTransId="{FDB1661B-DF82-4888-B31A-E21EE3E5EB32}" sibTransId="{B5C742FF-33A2-4AEC-93EA-E8AF2D2BC2A0}"/>
    <dgm:cxn modelId="{4C3E4685-2519-4F42-8F8F-EE09051DE8CE}" srcId="{6FE79DD6-322F-4C3A-8F96-DC19261846A5}" destId="{E29F817B-ADAA-4CEE-874C-FD19A56754F7}" srcOrd="0" destOrd="0" parTransId="{B97F9F27-E2AB-493D-A226-CCAFBB90E168}" sibTransId="{1B965FE5-9AC1-48DF-BE1C-34D1CDCB9F3D}"/>
    <dgm:cxn modelId="{1F89B285-0DBF-6144-8F56-04F4500EEB59}" type="presOf" srcId="{9F3A9C9A-5BF7-4372-8074-0661191BF28D}" destId="{62133852-AE02-A94D-984E-91D8283E632D}" srcOrd="0" destOrd="0" presId="urn:microsoft.com/office/officeart/2005/8/layout/process2"/>
    <dgm:cxn modelId="{99849297-8890-4F40-8700-3312F0B55035}" type="presOf" srcId="{6FE79DD6-322F-4C3A-8F96-DC19261846A5}" destId="{9ACCE7D8-92B5-A245-BC66-0C6F3A893713}" srcOrd="0" destOrd="0" presId="urn:microsoft.com/office/officeart/2005/8/layout/process2"/>
    <dgm:cxn modelId="{45A34D9D-0AC9-A74B-91D6-2EE191B132AF}" type="presOf" srcId="{B5C742FF-33A2-4AEC-93EA-E8AF2D2BC2A0}" destId="{0554CFC8-C247-DB47-9BDF-5F61FBED10A4}" srcOrd="0" destOrd="0" presId="urn:microsoft.com/office/officeart/2005/8/layout/process2"/>
    <dgm:cxn modelId="{03A0B1B9-494F-433B-990F-E0A033CE2FBD}" srcId="{9F3A9C9A-5BF7-4372-8074-0661191BF28D}" destId="{4A0B5997-8E95-4F40-BFAC-BD2FAD1AAD02}" srcOrd="3" destOrd="0" parTransId="{2E36CD36-AB8A-4B1C-8635-89060955AD48}" sibTransId="{91D8014C-B4D1-43C3-946E-224D60A9AADC}"/>
    <dgm:cxn modelId="{090424BF-7248-EC41-BE09-719489D9E22A}" type="presOf" srcId="{E29F817B-ADAA-4CEE-874C-FD19A56754F7}" destId="{F1185EEF-F522-4D4F-BFA2-80E7C570943B}" srcOrd="0" destOrd="0" presId="urn:microsoft.com/office/officeart/2005/8/layout/process2"/>
    <dgm:cxn modelId="{626C52C4-D811-CC46-9777-4D74ED919B2C}" type="presOf" srcId="{DEEF5519-CC96-4008-9766-5EBA95769B18}" destId="{62133852-AE02-A94D-984E-91D8283E632D}" srcOrd="0" destOrd="2" presId="urn:microsoft.com/office/officeart/2005/8/layout/process2"/>
    <dgm:cxn modelId="{4A4017C7-5237-453B-B32C-5D88D6C82624}" srcId="{9F3A9C9A-5BF7-4372-8074-0661191BF28D}" destId="{DEEF5519-CC96-4008-9766-5EBA95769B18}" srcOrd="1" destOrd="0" parTransId="{6A07D0FD-7500-4F8A-A848-984F79BDD6C6}" sibTransId="{7A53354B-DE88-4C75-905D-27A0B750DE1D}"/>
    <dgm:cxn modelId="{3957C6D8-256D-4424-B4E7-C836C2C4D42A}" srcId="{6FE79DD6-322F-4C3A-8F96-DC19261846A5}" destId="{9F3A9C9A-5BF7-4372-8074-0661191BF28D}" srcOrd="2" destOrd="0" parTransId="{6D824E4D-E4C9-41AD-B452-18BFDCB49C67}" sibTransId="{CC85C433-B395-4EC9-9062-D4D246B05DE0}"/>
    <dgm:cxn modelId="{FC98DFDA-CADB-4D48-A9D4-11BAD9ED9F1A}" type="presOf" srcId="{1B965FE5-9AC1-48DF-BE1C-34D1CDCB9F3D}" destId="{38AD44B8-32FC-EA4E-8B79-52F93009868F}" srcOrd="1" destOrd="0" presId="urn:microsoft.com/office/officeart/2005/8/layout/process2"/>
    <dgm:cxn modelId="{BBB71FDD-4341-4832-9B2A-690B1B2C837C}" srcId="{9F3A9C9A-5BF7-4372-8074-0661191BF28D}" destId="{B4574757-C6B4-4CCF-AB9D-16BA089F4CCA}" srcOrd="2" destOrd="0" parTransId="{86FCCA94-CCDF-4F88-80B4-9C6935C75AE3}" sibTransId="{42273A6C-C2BA-4CC0-8351-602207AB4ED1}"/>
    <dgm:cxn modelId="{68852CFC-5239-3B45-A8DC-CB1BA26292DD}" type="presOf" srcId="{74F8DEBE-E4F2-4D15-A5EE-F562DF6FC3C2}" destId="{62133852-AE02-A94D-984E-91D8283E632D}" srcOrd="0" destOrd="1" presId="urn:microsoft.com/office/officeart/2005/8/layout/process2"/>
    <dgm:cxn modelId="{4D32C3FC-7749-C749-A716-670FE682306A}" type="presParOf" srcId="{9ACCE7D8-92B5-A245-BC66-0C6F3A893713}" destId="{F1185EEF-F522-4D4F-BFA2-80E7C570943B}" srcOrd="0" destOrd="0" presId="urn:microsoft.com/office/officeart/2005/8/layout/process2"/>
    <dgm:cxn modelId="{7D72A7F1-AEA4-9E41-9ED7-4910C4C265D0}" type="presParOf" srcId="{9ACCE7D8-92B5-A245-BC66-0C6F3A893713}" destId="{3F9E9AA1-BC9F-DF42-B5F7-901A506956B8}" srcOrd="1" destOrd="0" presId="urn:microsoft.com/office/officeart/2005/8/layout/process2"/>
    <dgm:cxn modelId="{FD90418C-6D09-FB44-838F-53C9BF6AE5B6}" type="presParOf" srcId="{3F9E9AA1-BC9F-DF42-B5F7-901A506956B8}" destId="{38AD44B8-32FC-EA4E-8B79-52F93009868F}" srcOrd="0" destOrd="0" presId="urn:microsoft.com/office/officeart/2005/8/layout/process2"/>
    <dgm:cxn modelId="{D196723D-5A43-C44B-B9DB-524DB7352550}" type="presParOf" srcId="{9ACCE7D8-92B5-A245-BC66-0C6F3A893713}" destId="{F1D85BB2-815C-534B-9BB5-A09CB5A453D1}" srcOrd="2" destOrd="0" presId="urn:microsoft.com/office/officeart/2005/8/layout/process2"/>
    <dgm:cxn modelId="{24FFD1E7-4D57-394F-AC6A-93B1629DA2AD}" type="presParOf" srcId="{9ACCE7D8-92B5-A245-BC66-0C6F3A893713}" destId="{0554CFC8-C247-DB47-9BDF-5F61FBED10A4}" srcOrd="3" destOrd="0" presId="urn:microsoft.com/office/officeart/2005/8/layout/process2"/>
    <dgm:cxn modelId="{EE4394F4-BBEA-E64F-AA1E-F08F1E6F0990}" type="presParOf" srcId="{0554CFC8-C247-DB47-9BDF-5F61FBED10A4}" destId="{CF47517F-E807-A44D-8098-79B9DFBAF055}" srcOrd="0" destOrd="0" presId="urn:microsoft.com/office/officeart/2005/8/layout/process2"/>
    <dgm:cxn modelId="{05872A9D-E612-4F4C-89F5-1F18BE2D4EE7}" type="presParOf" srcId="{9ACCE7D8-92B5-A245-BC66-0C6F3A893713}" destId="{62133852-AE02-A94D-984E-91D8283E632D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185EEF-F522-4D4F-BFA2-80E7C570943B}">
      <dsp:nvSpPr>
        <dsp:cNvPr id="0" name=""/>
        <dsp:cNvSpPr/>
      </dsp:nvSpPr>
      <dsp:spPr>
        <a:xfrm>
          <a:off x="2566448" y="0"/>
          <a:ext cx="1929594" cy="107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300" kern="1200" dirty="0"/>
            <a:t>In </a:t>
          </a:r>
          <a:r>
            <a:rPr lang="pt-PT" sz="1300" kern="1200" dirty="0" err="1"/>
            <a:t>this</a:t>
          </a:r>
          <a:r>
            <a:rPr lang="pt-PT" sz="1300" kern="1200" dirty="0"/>
            <a:t> </a:t>
          </a:r>
          <a:r>
            <a:rPr lang="pt-PT" sz="1300" kern="1200" dirty="0" err="1"/>
            <a:t>phase</a:t>
          </a:r>
          <a:r>
            <a:rPr lang="pt-PT" sz="1300" kern="1200" dirty="0"/>
            <a:t> i </a:t>
          </a:r>
          <a:r>
            <a:rPr lang="pt-PT" sz="1300" kern="1200" dirty="0" err="1"/>
            <a:t>will</a:t>
          </a:r>
          <a:r>
            <a:rPr lang="pt-PT" sz="1300" kern="1200" dirty="0"/>
            <a:t> </a:t>
          </a:r>
          <a:r>
            <a:rPr lang="pt-PT" sz="1300" kern="1200" dirty="0" err="1"/>
            <a:t>implent</a:t>
          </a:r>
          <a:r>
            <a:rPr lang="pt-PT" sz="1300" kern="1200" dirty="0"/>
            <a:t> </a:t>
          </a:r>
          <a:r>
            <a:rPr lang="pt-PT" sz="1300" kern="1200" dirty="0" err="1"/>
            <a:t>the</a:t>
          </a:r>
          <a:r>
            <a:rPr lang="pt-PT" sz="1300" kern="1200" dirty="0"/>
            <a:t> </a:t>
          </a:r>
          <a:r>
            <a:rPr lang="pt-PT" sz="1300" kern="1200" dirty="0" err="1"/>
            <a:t>authentication</a:t>
          </a:r>
          <a:r>
            <a:rPr lang="pt-PT" sz="1300" kern="1200" dirty="0"/>
            <a:t> </a:t>
          </a:r>
          <a:r>
            <a:rPr lang="pt-PT" sz="1300" kern="1200" dirty="0" err="1"/>
            <a:t>system</a:t>
          </a:r>
          <a:r>
            <a:rPr lang="pt-PT" sz="1300" kern="1200" dirty="0"/>
            <a:t> for </a:t>
          </a:r>
          <a:r>
            <a:rPr lang="pt-PT" sz="1300" kern="1200" dirty="0" err="1"/>
            <a:t>the</a:t>
          </a:r>
          <a:r>
            <a:rPr lang="pt-PT" sz="1300" kern="1200" dirty="0"/>
            <a:t> Project, </a:t>
          </a:r>
          <a:r>
            <a:rPr lang="pt-PT" sz="1300" kern="1200" dirty="0" err="1"/>
            <a:t>using</a:t>
          </a:r>
          <a:r>
            <a:rPr lang="pt-PT" sz="1300" kern="1200" dirty="0"/>
            <a:t> </a:t>
          </a:r>
          <a:r>
            <a:rPr lang="pt-PT" sz="1300" kern="1200" dirty="0" err="1"/>
            <a:t>JsonWebTokens</a:t>
          </a:r>
          <a:r>
            <a:rPr lang="pt-PT" sz="1300" kern="1200" dirty="0"/>
            <a:t>.</a:t>
          </a:r>
          <a:endParaRPr lang="en-US" sz="1300" kern="1200" dirty="0"/>
        </a:p>
      </dsp:txBody>
      <dsp:txXfrm>
        <a:off x="2597846" y="31398"/>
        <a:ext cx="1866798" cy="1009200"/>
      </dsp:txXfrm>
    </dsp:sp>
    <dsp:sp modelId="{3F9E9AA1-BC9F-DF42-B5F7-901A506956B8}">
      <dsp:nvSpPr>
        <dsp:cNvPr id="0" name=""/>
        <dsp:cNvSpPr/>
      </dsp:nvSpPr>
      <dsp:spPr>
        <a:xfrm rot="5400000">
          <a:off x="3330246" y="1098796"/>
          <a:ext cx="401998" cy="4823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3386527" y="1138996"/>
        <a:ext cx="289438" cy="281399"/>
      </dsp:txXfrm>
    </dsp:sp>
    <dsp:sp modelId="{F1D85BB2-815C-534B-9BB5-A09CB5A453D1}">
      <dsp:nvSpPr>
        <dsp:cNvPr id="0" name=""/>
        <dsp:cNvSpPr/>
      </dsp:nvSpPr>
      <dsp:spPr>
        <a:xfrm>
          <a:off x="2566448" y="1607995"/>
          <a:ext cx="1929594" cy="107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300" kern="1200" dirty="0"/>
            <a:t>I </a:t>
          </a:r>
          <a:r>
            <a:rPr lang="pt-PT" sz="1300" kern="1200" dirty="0" err="1"/>
            <a:t>will</a:t>
          </a:r>
          <a:r>
            <a:rPr lang="pt-PT" sz="1300" kern="1200" dirty="0"/>
            <a:t> </a:t>
          </a:r>
          <a:r>
            <a:rPr lang="pt-PT" sz="1300" kern="1200" dirty="0" err="1"/>
            <a:t>create</a:t>
          </a:r>
          <a:r>
            <a:rPr lang="pt-PT" sz="1300" kern="1200" dirty="0"/>
            <a:t> a REST API </a:t>
          </a:r>
          <a:r>
            <a:rPr lang="pt-PT" sz="1300" kern="1200" dirty="0" err="1"/>
            <a:t>using</a:t>
          </a:r>
          <a:r>
            <a:rPr lang="pt-PT" sz="1300" kern="1200" dirty="0"/>
            <a:t> </a:t>
          </a:r>
          <a:r>
            <a:rPr lang="pt-PT" sz="1300" kern="1200" dirty="0" err="1"/>
            <a:t>Node.js</a:t>
          </a:r>
          <a:r>
            <a:rPr lang="pt-PT" sz="1300" kern="1200" dirty="0"/>
            <a:t>, Express </a:t>
          </a:r>
          <a:r>
            <a:rPr lang="pt-PT" sz="1300" kern="1200" dirty="0" err="1"/>
            <a:t>and</a:t>
          </a:r>
          <a:r>
            <a:rPr lang="pt-PT" sz="1300" kern="1200" dirty="0"/>
            <a:t> </a:t>
          </a:r>
          <a:r>
            <a:rPr lang="pt-PT" sz="1300" kern="1200" dirty="0" err="1"/>
            <a:t>MySQL</a:t>
          </a:r>
          <a:r>
            <a:rPr lang="pt-PT" sz="1300" kern="1200" dirty="0"/>
            <a:t>.</a:t>
          </a:r>
          <a:endParaRPr lang="en-US" sz="1300" kern="1200" dirty="0"/>
        </a:p>
      </dsp:txBody>
      <dsp:txXfrm>
        <a:off x="2597846" y="1639393"/>
        <a:ext cx="1866798" cy="1009200"/>
      </dsp:txXfrm>
    </dsp:sp>
    <dsp:sp modelId="{0554CFC8-C247-DB47-9BDF-5F61FBED10A4}">
      <dsp:nvSpPr>
        <dsp:cNvPr id="0" name=""/>
        <dsp:cNvSpPr/>
      </dsp:nvSpPr>
      <dsp:spPr>
        <a:xfrm rot="5400000">
          <a:off x="3330246" y="2706791"/>
          <a:ext cx="401998" cy="48239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3386527" y="2746991"/>
        <a:ext cx="289438" cy="281399"/>
      </dsp:txXfrm>
    </dsp:sp>
    <dsp:sp modelId="{62133852-AE02-A94D-984E-91D8283E632D}">
      <dsp:nvSpPr>
        <dsp:cNvPr id="0" name=""/>
        <dsp:cNvSpPr/>
      </dsp:nvSpPr>
      <dsp:spPr>
        <a:xfrm>
          <a:off x="2566448" y="3215990"/>
          <a:ext cx="1929594" cy="107199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1300" kern="1200" dirty="0"/>
            <a:t>I </a:t>
          </a:r>
          <a:r>
            <a:rPr lang="pt-PT" sz="1300" kern="1200" dirty="0" err="1"/>
            <a:t>will</a:t>
          </a:r>
          <a:r>
            <a:rPr lang="pt-PT" sz="1300" kern="1200" dirty="0"/>
            <a:t> </a:t>
          </a:r>
          <a:r>
            <a:rPr lang="pt-PT" sz="1300" kern="1200" dirty="0" err="1"/>
            <a:t>also</a:t>
          </a:r>
          <a:r>
            <a:rPr lang="pt-PT" sz="1300" kern="1200" dirty="0"/>
            <a:t> use:</a:t>
          </a:r>
          <a:endParaRPr lang="en-US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00" kern="1200"/>
            <a:t>CORS Body-Parser,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00" kern="1200"/>
            <a:t>Sequelize,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00" kern="1200"/>
            <a:t>JsonWebToken,</a:t>
          </a:r>
          <a:endParaRPr lang="en-US" sz="10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PT" sz="1000" kern="1200"/>
            <a:t>Bcryptjs.</a:t>
          </a:r>
          <a:endParaRPr lang="en-US" sz="1000" kern="1200"/>
        </a:p>
      </dsp:txBody>
      <dsp:txXfrm>
        <a:off x="2597846" y="3247388"/>
        <a:ext cx="1866798" cy="10092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ADB6FF1F-555E-4388-A8B0-D1E524B355D1}" type="datetimeFigureOut">
              <a:rPr lang="pt-PT" smtClean="0"/>
              <a:pPr/>
              <a:t>08/01/21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CD9FB018-1958-45C1-ABFF-E1E983EC4F43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34781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E77E319B-B046-487F-8D03-B96E4F1A43D0}" type="datetimeFigureOut">
              <a:rPr lang="pt-PT" smtClean="0"/>
              <a:pPr/>
              <a:t>08/01/21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4768" tIns="47384" rIns="94768" bIns="47384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F3DD545E-D36A-4832-938A-2ECADA69E4C6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3776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0194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21705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3458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8984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53272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7988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191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27663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17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3174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0326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0055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2058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11937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61540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31201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9082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9916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2971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6827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2402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11175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3716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7407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9433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614965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9773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6926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21675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15556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429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27319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3647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652798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8903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4134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09469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9183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9357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1530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0509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6445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09948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50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24798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13533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51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4840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5219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6885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2343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9006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Faça clique para editar o estilo do subtítulo do modelo global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1/8/21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1/8/21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1/8/21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1/8/21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1/8/21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1/8/21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1/8/21</a:t>
            </a:fld>
            <a:endParaRPr lang="en-US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1/8/21</a:t>
            </a:fld>
            <a:endParaRPr lang="en-US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1/8/21</a:t>
            </a:fld>
            <a:endParaRPr lang="en-US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1/8/21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1/8/21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3E61B-3AB3-490F-90D4-269C8A444AE7}" type="datetimeFigureOut">
              <a:rPr lang="en-US" smtClean="0"/>
              <a:pPr/>
              <a:t>1/8/21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cid:393E842E-00D6-4F5B-96BB-D447F75EF2BB@hom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2.pn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Data" Target="../diagrams/data1.xml"/><Relationship Id="rId5" Type="http://schemas.openxmlformats.org/officeDocument/2006/relationships/image" Target="../media/image1.jpeg"/><Relationship Id="rId10" Type="http://schemas.microsoft.com/office/2007/relationships/diagramDrawing" Target="../diagrams/drawing1.xml"/><Relationship Id="rId4" Type="http://schemas.openxmlformats.org/officeDocument/2006/relationships/image" Target="cid:393E842E-00D6-4F5B-96BB-D447F75EF2BB@home" TargetMode="External"/><Relationship Id="rId9" Type="http://schemas.openxmlformats.org/officeDocument/2006/relationships/diagramColors" Target="../diagrams/colors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Relationship Id="rId9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uiztools.com.br/post/tutorial-de-crud-com-node-js-sequelize-e-mysql/" TargetMode="External"/><Relationship Id="rId13" Type="http://schemas.openxmlformats.org/officeDocument/2006/relationships/hyperlink" Target="https://bezkoder.com/node-js-jwt-authentication-mysql/" TargetMode="External"/><Relationship Id="rId3" Type="http://schemas.openxmlformats.org/officeDocument/2006/relationships/image" Target="../media/image2.png"/><Relationship Id="rId7" Type="http://schemas.openxmlformats.org/officeDocument/2006/relationships/hyperlink" Target="https://developer.mozilla.org/pt-PT/docs/Web/HTTP/CORS" TargetMode="External"/><Relationship Id="rId12" Type="http://schemas.openxmlformats.org/officeDocument/2006/relationships/hyperlink" Target="http://expressjs.com/en/resources/middleware/body-parser.html" TargetMode="External"/><Relationship Id="rId17" Type="http://schemas.openxmlformats.org/officeDocument/2006/relationships/hyperlink" Target="https://nodejs.org/en/" TargetMode="External"/><Relationship Id="rId2" Type="http://schemas.openxmlformats.org/officeDocument/2006/relationships/notesSlide" Target="../notesSlides/notesSlide50.xml"/><Relationship Id="rId16" Type="http://schemas.openxmlformats.org/officeDocument/2006/relationships/hyperlink" Target="https://github.com/dcodeIO/bcrypt.js#usage---async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plware.sapo.pt/tutoriais/node-js-aprenda-criar-um-servidor-web-menos-1-minuto/" TargetMode="External"/><Relationship Id="rId11" Type="http://schemas.openxmlformats.org/officeDocument/2006/relationships/hyperlink" Target="https://searchoracle.techtarget.com/definition/MySQL" TargetMode="External"/><Relationship Id="rId5" Type="http://schemas.openxmlformats.org/officeDocument/2006/relationships/image" Target="../media/image1.jpeg"/><Relationship Id="rId15" Type="http://schemas.openxmlformats.org/officeDocument/2006/relationships/hyperlink" Target="https://jwt.io/" TargetMode="External"/><Relationship Id="rId10" Type="http://schemas.openxmlformats.org/officeDocument/2006/relationships/hyperlink" Target="https://expressjs.com/" TargetMode="External"/><Relationship Id="rId4" Type="http://schemas.openxmlformats.org/officeDocument/2006/relationships/image" Target="cid:393E842E-00D6-4F5B-96BB-D447F75EF2BB@home" TargetMode="External"/><Relationship Id="rId9" Type="http://schemas.openxmlformats.org/officeDocument/2006/relationships/hyperlink" Target="https://www.tutorialspoint.com/expressjs/expressjs_overview.htm" TargetMode="External"/><Relationship Id="rId14" Type="http://schemas.openxmlformats.org/officeDocument/2006/relationships/hyperlink" Target="https://sequelize.org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cid:393E842E-00D6-4F5B-96BB-D447F75EF2BB@hom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2"/>
          <p:cNvSpPr txBox="1">
            <a:spLocks noChangeArrowheads="1"/>
          </p:cNvSpPr>
          <p:nvPr/>
        </p:nvSpPr>
        <p:spPr bwMode="auto">
          <a:xfrm>
            <a:off x="3656806" y="1579482"/>
            <a:ext cx="7129462" cy="1468437"/>
          </a:xfrm>
          <a:prstGeom prst="rect">
            <a:avLst/>
          </a:prstGeom>
          <a:noFill/>
          <a:ln w="9525" cap="rnd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5867400" y="3962400"/>
            <a:ext cx="5029200" cy="184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50000"/>
              </a:lnSpc>
            </a:pPr>
            <a:endParaRPr lang="en-US" sz="1200" b="1" dirty="0"/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C000"/>
                </a:solidFill>
                <a:latin typeface="Arial"/>
                <a:cs typeface="Arial"/>
              </a:rPr>
              <a:t>■</a:t>
            </a:r>
            <a:r>
              <a:rPr lang="en-US" sz="1200" b="1" dirty="0">
                <a:latin typeface="Arial"/>
                <a:cs typeface="Arial"/>
              </a:rPr>
              <a:t> Coordinator</a:t>
            </a:r>
            <a:r>
              <a:rPr lang="en-US" sz="1200" b="1" dirty="0"/>
              <a:t>: Prof. Doctor </a:t>
            </a:r>
            <a:r>
              <a:rPr lang="en-US" sz="1200" b="1" dirty="0">
                <a:highlight>
                  <a:srgbClr val="FFFF00"/>
                </a:highlight>
              </a:rPr>
              <a:t>Jorge Ribeiro</a:t>
            </a:r>
            <a:endParaRPr lang="en-US" sz="1100" dirty="0">
              <a:highlight>
                <a:srgbClr val="FFFF00"/>
              </a:highlight>
            </a:endParaRPr>
          </a:p>
          <a:p>
            <a:pPr>
              <a:lnSpc>
                <a:spcPct val="150000"/>
              </a:lnSpc>
            </a:pPr>
            <a:endParaRPr lang="en-US" sz="11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</a:rPr>
              <a:t>Instituto </a:t>
            </a:r>
            <a:r>
              <a:rPr lang="en-US" sz="1100" dirty="0" err="1">
                <a:solidFill>
                  <a:schemeClr val="tx2"/>
                </a:solidFill>
              </a:rPr>
              <a:t>Politécnico</a:t>
            </a:r>
            <a:r>
              <a:rPr lang="en-US" sz="1100" dirty="0">
                <a:solidFill>
                  <a:schemeClr val="tx2"/>
                </a:solidFill>
              </a:rPr>
              <a:t> de Viana do Castelo</a:t>
            </a:r>
            <a:endParaRPr lang="en-US" sz="1100" dirty="0"/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</a:rPr>
              <a:t>Escola Superior de </a:t>
            </a:r>
            <a:r>
              <a:rPr lang="en-US" sz="1100" dirty="0" err="1">
                <a:solidFill>
                  <a:schemeClr val="tx2"/>
                </a:solidFill>
              </a:rPr>
              <a:t>Tecnologia</a:t>
            </a:r>
            <a:r>
              <a:rPr lang="en-US" sz="1100" dirty="0">
                <a:solidFill>
                  <a:schemeClr val="tx2"/>
                </a:solidFill>
              </a:rPr>
              <a:t> e </a:t>
            </a:r>
            <a:r>
              <a:rPr lang="en-US" sz="1100" dirty="0" err="1">
                <a:solidFill>
                  <a:schemeClr val="tx2"/>
                </a:solidFill>
              </a:rPr>
              <a:t>Gestão</a:t>
            </a:r>
            <a:r>
              <a:rPr lang="en-US" sz="1100" dirty="0">
                <a:solidFill>
                  <a:schemeClr val="tx2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</a:rPr>
              <a:t>www.ipvc.pt</a:t>
            </a:r>
          </a:p>
          <a:p>
            <a:pPr>
              <a:lnSpc>
                <a:spcPct val="150000"/>
              </a:lnSpc>
            </a:pPr>
            <a:br>
              <a:rPr lang="en-US" sz="1200" dirty="0"/>
            </a:br>
            <a:endParaRPr lang="en-US" sz="1200" dirty="0"/>
          </a:p>
        </p:txBody>
      </p:sp>
      <p:sp>
        <p:nvSpPr>
          <p:cNvPr id="6" name="Line 9"/>
          <p:cNvSpPr>
            <a:spLocks noChangeShapeType="1"/>
          </p:cNvSpPr>
          <p:nvPr/>
        </p:nvSpPr>
        <p:spPr bwMode="auto">
          <a:xfrm>
            <a:off x="-6350" y="6173788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9" name="Picture 41" descr="logotipo - ipv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28600"/>
            <a:ext cx="1066800" cy="1194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ângulo 9"/>
          <p:cNvSpPr/>
          <p:nvPr/>
        </p:nvSpPr>
        <p:spPr>
          <a:xfrm>
            <a:off x="1295400" y="446869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cap="all" dirty="0"/>
              <a:t>Graduation IN Informatics engineering</a:t>
            </a:r>
            <a:endParaRPr lang="en-US" dirty="0"/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1066800" y="3048000"/>
            <a:ext cx="419100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endParaRPr lang="en-US" sz="2000" b="1" dirty="0">
              <a:solidFill>
                <a:schemeClr val="tx2"/>
              </a:solidFill>
            </a:endParaRPr>
          </a:p>
          <a:p>
            <a:pPr algn="just"/>
            <a:r>
              <a:rPr lang="en-US" sz="2000" b="1" dirty="0">
                <a:solidFill>
                  <a:srgbClr val="FFC000"/>
                </a:solidFill>
                <a:cs typeface="Arial"/>
              </a:rPr>
              <a:t>■ </a:t>
            </a:r>
            <a:r>
              <a:rPr lang="en-US" sz="2000" b="1" dirty="0">
                <a:solidFill>
                  <a:schemeClr val="tx2"/>
                </a:solidFill>
                <a:cs typeface="Arial"/>
              </a:rPr>
              <a:t>Course Unit</a:t>
            </a:r>
            <a:r>
              <a:rPr lang="en-US" sz="2000" b="1" dirty="0">
                <a:solidFill>
                  <a:schemeClr val="tx2"/>
                </a:solidFill>
              </a:rPr>
              <a:t>: Project III </a:t>
            </a:r>
          </a:p>
          <a:p>
            <a:pPr algn="just"/>
            <a:r>
              <a:rPr lang="en-US" sz="2000" b="1" dirty="0">
                <a:solidFill>
                  <a:schemeClr val="tx2"/>
                </a:solidFill>
              </a:rPr>
              <a:t>                                                                               </a:t>
            </a:r>
            <a:endParaRPr lang="en-US" sz="2000" b="1" i="1" dirty="0">
              <a:solidFill>
                <a:schemeClr val="tx2"/>
              </a:solidFill>
            </a:endParaRPr>
          </a:p>
          <a:p>
            <a:pPr algn="just"/>
            <a:endParaRPr lang="en-US" sz="2000" i="1" dirty="0"/>
          </a:p>
          <a:p>
            <a:pPr algn="just"/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4267200" y="2126107"/>
            <a:ext cx="45370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dirty="0" err="1"/>
              <a:t>Backend</a:t>
            </a:r>
            <a:r>
              <a:rPr lang="pt-PT" dirty="0"/>
              <a:t> </a:t>
            </a:r>
            <a:r>
              <a:rPr lang="pt-PT" dirty="0" err="1"/>
              <a:t>Node.js</a:t>
            </a:r>
            <a:r>
              <a:rPr lang="pt-PT" dirty="0"/>
              <a:t>, Express, </a:t>
            </a:r>
            <a:r>
              <a:rPr lang="pt-PT" dirty="0" err="1"/>
              <a:t>MySQL</a:t>
            </a:r>
            <a:r>
              <a:rPr lang="pt-PT" dirty="0"/>
              <a:t>, Angular</a:t>
            </a:r>
            <a:endParaRPr lang="en-US" sz="20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914400" y="4038600"/>
            <a:ext cx="4191000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sz="2000" b="1" dirty="0"/>
              <a:t>Luís Alonso 17506</a:t>
            </a:r>
          </a:p>
          <a:p>
            <a:pPr algn="just"/>
            <a:endParaRPr lang="en-US" sz="2000" i="1" dirty="0"/>
          </a:p>
          <a:p>
            <a:pPr algn="just"/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5" name="Rectângulo 14"/>
          <p:cNvSpPr/>
          <p:nvPr/>
        </p:nvSpPr>
        <p:spPr>
          <a:xfrm>
            <a:off x="1828800" y="5486400"/>
            <a:ext cx="19368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School Year: 2020/2021</a:t>
            </a:r>
            <a:endParaRPr lang="en-US" sz="14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7B43D2C-A853-45F1-9156-CCF3DD52E42A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67936"/>
            <a:ext cx="2286001" cy="527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6">
            <a:extLst>
              <a:ext uri="{FF2B5EF4-FFF2-40B4-BE49-F238E27FC236}">
                <a16:creationId xmlns:a16="http://schemas.microsoft.com/office/drawing/2014/main" id="{3A34B230-80AC-4BBC-82EA-DE80C7A68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587" y="851204"/>
            <a:ext cx="147637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10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2.7 Technologies, Tools, Frameworks</a:t>
            </a:r>
            <a:endParaRPr lang="pt-PT" sz="20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A919575-289B-DB44-ABA1-96C13B43D5A6}"/>
              </a:ext>
            </a:extLst>
          </p:cNvPr>
          <p:cNvSpPr txBox="1"/>
          <p:nvPr/>
        </p:nvSpPr>
        <p:spPr>
          <a:xfrm>
            <a:off x="3578087" y="469127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PT" dirty="0"/>
          </a:p>
          <a:p>
            <a:endParaRPr lang="pt-PT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BCEA2E5-4A25-6944-8B68-78C0664E4020}"/>
              </a:ext>
            </a:extLst>
          </p:cNvPr>
          <p:cNvSpPr txBox="1"/>
          <p:nvPr/>
        </p:nvSpPr>
        <p:spPr>
          <a:xfrm>
            <a:off x="472281" y="4067851"/>
            <a:ext cx="8229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JSON Web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Token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(JWT)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open standard (RFC 7519)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defines a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compact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self-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contained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way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securely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transmitting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between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parties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as a JSON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object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can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verified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trusted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because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digitally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signed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JWTs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can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signed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secret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 HMAC 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algorithm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/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private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key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pair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 RSA 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 ECDSA.</a:t>
            </a:r>
          </a:p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Project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secret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will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: “Eindhoven”.</a:t>
            </a:r>
          </a:p>
          <a:p>
            <a:endParaRPr lang="pt-PT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EE44C1FB-7B98-F34B-BC98-656EFE9CA6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0037" y="1242845"/>
            <a:ext cx="3923925" cy="1971822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B68DDAF8-E293-1746-BACB-CFC61D9E6AE5}"/>
              </a:ext>
            </a:extLst>
          </p:cNvPr>
          <p:cNvSpPr txBox="1"/>
          <p:nvPr/>
        </p:nvSpPr>
        <p:spPr>
          <a:xfrm>
            <a:off x="3245642" y="3283829"/>
            <a:ext cx="26527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3200" dirty="0" err="1"/>
              <a:t>JsonWebToken</a:t>
            </a:r>
            <a:endParaRPr lang="pt-PT" sz="3200" dirty="0"/>
          </a:p>
        </p:txBody>
      </p:sp>
      <p:sp>
        <p:nvSpPr>
          <p:cNvPr id="23" name="Rectângulo 10">
            <a:extLst>
              <a:ext uri="{FF2B5EF4-FFF2-40B4-BE49-F238E27FC236}">
                <a16:creationId xmlns:a16="http://schemas.microsoft.com/office/drawing/2014/main" id="{78F278A5-767B-C142-84EF-965DC54FB5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55410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11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2.8 Technologies, Tools, Frameworks</a:t>
            </a:r>
            <a:endParaRPr lang="pt-PT" sz="20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A919575-289B-DB44-ABA1-96C13B43D5A6}"/>
              </a:ext>
            </a:extLst>
          </p:cNvPr>
          <p:cNvSpPr txBox="1"/>
          <p:nvPr/>
        </p:nvSpPr>
        <p:spPr>
          <a:xfrm>
            <a:off x="3578087" y="469127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PT" dirty="0"/>
          </a:p>
          <a:p>
            <a:endParaRPr lang="pt-PT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270EB57-7170-BE4A-B333-4C24CB77E2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9499" y="2014538"/>
            <a:ext cx="1905000" cy="68580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F1B029A-5420-F54A-9D60-A9964694DC9F}"/>
              </a:ext>
            </a:extLst>
          </p:cNvPr>
          <p:cNvSpPr txBox="1"/>
          <p:nvPr/>
        </p:nvSpPr>
        <p:spPr>
          <a:xfrm>
            <a:off x="1000317" y="3865961"/>
            <a:ext cx="71433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BCrypt.js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a module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encrypt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user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credentials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before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storing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them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way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store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users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’ passwords in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its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original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form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Instead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, a password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stored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in a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complex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combination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unique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characters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known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as a password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hash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method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1" name="Rectângulo 10">
            <a:extLst>
              <a:ext uri="{FF2B5EF4-FFF2-40B4-BE49-F238E27FC236}">
                <a16:creationId xmlns:a16="http://schemas.microsoft.com/office/drawing/2014/main" id="{2D6725DB-2314-6D40-9ED1-720407DFE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51654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12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pt-PT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3.1 </a:t>
            </a:r>
            <a:r>
              <a:rPr lang="pt-PT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pt-PT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endParaRPr lang="pt-PT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98765FA-36CB-5943-9C24-EAA8CD65F9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501" y="1299719"/>
            <a:ext cx="4756998" cy="4782437"/>
          </a:xfrm>
          <a:prstGeom prst="rect">
            <a:avLst/>
          </a:prstGeom>
        </p:spPr>
      </p:pic>
      <p:sp>
        <p:nvSpPr>
          <p:cNvPr id="16" name="Rectângulo 10">
            <a:extLst>
              <a:ext uri="{FF2B5EF4-FFF2-40B4-BE49-F238E27FC236}">
                <a16:creationId xmlns:a16="http://schemas.microsoft.com/office/drawing/2014/main" id="{928879E0-BB1D-0E4D-BC14-935402EE4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35262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13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3.2 </a:t>
            </a:r>
            <a:r>
              <a:rPr lang="pt-PT" sz="20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Flow</a:t>
            </a:r>
            <a:r>
              <a:rPr lang="pt-PT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pt-PT" sz="20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Signup</a:t>
            </a:r>
            <a:r>
              <a:rPr lang="pt-PT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Login </a:t>
            </a:r>
            <a:r>
              <a:rPr lang="pt-PT" sz="20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pt-PT" sz="20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JWT </a:t>
            </a:r>
            <a:r>
              <a:rPr lang="pt-PT" sz="2000" b="1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Authentication</a:t>
            </a:r>
            <a:endParaRPr lang="pt-PT" sz="20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CB56772-BE38-444F-8325-1A67CB10ED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6025" y="1175286"/>
            <a:ext cx="6711950" cy="5025587"/>
          </a:xfrm>
          <a:prstGeom prst="rect">
            <a:avLst/>
          </a:prstGeom>
        </p:spPr>
      </p:pic>
      <p:sp>
        <p:nvSpPr>
          <p:cNvPr id="20" name="Rectângulo 10">
            <a:extLst>
              <a:ext uri="{FF2B5EF4-FFF2-40B4-BE49-F238E27FC236}">
                <a16:creationId xmlns:a16="http://schemas.microsoft.com/office/drawing/2014/main" id="{1E43DD5F-C7C2-684E-B5D6-A2FBBDD77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484120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14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3.3 API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EndPoints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37D33A38-866E-1C47-9862-19E1832552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188" y="1933195"/>
            <a:ext cx="7041624" cy="2991609"/>
          </a:xfrm>
          <a:prstGeom prst="rect">
            <a:avLst/>
          </a:prstGeom>
        </p:spPr>
      </p:pic>
      <p:sp>
        <p:nvSpPr>
          <p:cNvPr id="20" name="Rectângulo 10">
            <a:extLst>
              <a:ext uri="{FF2B5EF4-FFF2-40B4-BE49-F238E27FC236}">
                <a16:creationId xmlns:a16="http://schemas.microsoft.com/office/drawing/2014/main" id="{B25C122E-F484-4C49-9E13-0D8F0C5E26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237530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15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3.4 </a:t>
            </a:r>
            <a:r>
              <a:rPr lang="en-US" sz="2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Tables created in the </a:t>
            </a:r>
            <a:r>
              <a:rPr lang="en-US" sz="2000" b="1" dirty="0" err="1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DataBase</a:t>
            </a:r>
            <a:endParaRPr lang="pt-PT" sz="20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B8ECA06-249B-6548-AF40-D01DC74932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339630"/>
            <a:ext cx="4559300" cy="341566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C7DE757-A8B0-5945-A21D-0AF5C582CB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8202" y="2209580"/>
            <a:ext cx="5291251" cy="3917949"/>
          </a:xfrm>
          <a:prstGeom prst="rect">
            <a:avLst/>
          </a:prstGeom>
        </p:spPr>
      </p:pic>
      <p:sp>
        <p:nvSpPr>
          <p:cNvPr id="17" name="Rectângulo 10">
            <a:extLst>
              <a:ext uri="{FF2B5EF4-FFF2-40B4-BE49-F238E27FC236}">
                <a16:creationId xmlns:a16="http://schemas.microsoft.com/office/drawing/2014/main" id="{4348E66E-EE29-FD46-BD47-4752452D2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571689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16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3.4 </a:t>
            </a:r>
            <a:r>
              <a:rPr lang="en-US" sz="2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Tables created in the </a:t>
            </a:r>
            <a:r>
              <a:rPr lang="en-US" sz="2000" b="1" dirty="0" err="1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DataBase</a:t>
            </a:r>
            <a:endParaRPr lang="pt-PT" sz="20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C769D4E-A81F-704F-B8F1-C4817B0C2C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350" y="1102465"/>
            <a:ext cx="4775199" cy="342853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AEBE25F-59C2-1244-AC60-7E6FA905D5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6200" y="1862856"/>
            <a:ext cx="4047547" cy="4238632"/>
          </a:xfrm>
          <a:prstGeom prst="rect">
            <a:avLst/>
          </a:prstGeom>
        </p:spPr>
      </p:pic>
      <p:sp>
        <p:nvSpPr>
          <p:cNvPr id="17" name="Rectângulo 10">
            <a:extLst>
              <a:ext uri="{FF2B5EF4-FFF2-40B4-BE49-F238E27FC236}">
                <a16:creationId xmlns:a16="http://schemas.microsoft.com/office/drawing/2014/main" id="{33B81964-BE9D-334D-959F-4675C66199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096015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17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11150" y="444500"/>
            <a:ext cx="6981825" cy="496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4. Implementation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pic>
        <p:nvPicPr>
          <p:cNvPr id="15" name="Imagem 14" descr="Uma imagem com texto&#10;&#10;Descrição gerada automaticamente">
            <a:extLst>
              <a:ext uri="{FF2B5EF4-FFF2-40B4-BE49-F238E27FC236}">
                <a16:creationId xmlns:a16="http://schemas.microsoft.com/office/drawing/2014/main" id="{C92BEF30-7F5C-B648-A186-6098839E14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1612901"/>
            <a:ext cx="7239000" cy="43307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7820A31-EABC-DD4D-BC83-2206C83363B3}"/>
              </a:ext>
            </a:extLst>
          </p:cNvPr>
          <p:cNvSpPr txBox="1"/>
          <p:nvPr/>
        </p:nvSpPr>
        <p:spPr>
          <a:xfrm>
            <a:off x="457200" y="1128923"/>
            <a:ext cx="2709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Angular / Node </a:t>
            </a:r>
            <a:r>
              <a:rPr lang="pt-PT" dirty="0" err="1"/>
              <a:t>Installation</a:t>
            </a:r>
            <a:endParaRPr lang="pt-PT" dirty="0"/>
          </a:p>
        </p:txBody>
      </p:sp>
      <p:sp>
        <p:nvSpPr>
          <p:cNvPr id="17" name="Rectângulo 10">
            <a:extLst>
              <a:ext uri="{FF2B5EF4-FFF2-40B4-BE49-F238E27FC236}">
                <a16:creationId xmlns:a16="http://schemas.microsoft.com/office/drawing/2014/main" id="{632BB8C2-0BFA-3649-A88D-9FAED6AD70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28208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18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96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4. Implementation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1EC86A6A-B282-2640-86DA-F5A9998862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4956" y="1447800"/>
            <a:ext cx="4394088" cy="484822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42B88831-36E2-7247-ACA7-545F5391FEC0}"/>
              </a:ext>
            </a:extLst>
          </p:cNvPr>
          <p:cNvSpPr txBox="1"/>
          <p:nvPr/>
        </p:nvSpPr>
        <p:spPr>
          <a:xfrm>
            <a:off x="1563804" y="1091461"/>
            <a:ext cx="5916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Creating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Project </a:t>
            </a:r>
            <a:r>
              <a:rPr lang="pt-PT" dirty="0" err="1"/>
              <a:t>called</a:t>
            </a:r>
            <a:r>
              <a:rPr lang="pt-PT" dirty="0"/>
              <a:t> “Eindhoven </a:t>
            </a:r>
            <a:r>
              <a:rPr lang="pt-PT" dirty="0" err="1"/>
              <a:t>Classification</a:t>
            </a:r>
            <a:r>
              <a:rPr lang="pt-PT" dirty="0"/>
              <a:t> </a:t>
            </a:r>
            <a:r>
              <a:rPr lang="pt-PT" dirty="0" err="1"/>
              <a:t>Method</a:t>
            </a:r>
            <a:r>
              <a:rPr lang="pt-PT" dirty="0"/>
              <a:t>”</a:t>
            </a:r>
          </a:p>
        </p:txBody>
      </p:sp>
      <p:sp>
        <p:nvSpPr>
          <p:cNvPr id="17" name="Rectângulo 10">
            <a:extLst>
              <a:ext uri="{FF2B5EF4-FFF2-40B4-BE49-F238E27FC236}">
                <a16:creationId xmlns:a16="http://schemas.microsoft.com/office/drawing/2014/main" id="{841102DD-C3B8-6549-B142-F4807C0961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333407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19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96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4. Implementation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1E0E4ECD-9F26-664F-8639-F0A88ED0D0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425" y="1436171"/>
            <a:ext cx="8229600" cy="45095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D1358025-2DB4-A049-AB8C-FA16D1274AFD}"/>
              </a:ext>
            </a:extLst>
          </p:cNvPr>
          <p:cNvSpPr txBox="1"/>
          <p:nvPr/>
        </p:nvSpPr>
        <p:spPr>
          <a:xfrm>
            <a:off x="2812191" y="1053469"/>
            <a:ext cx="3676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Installation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necessary</a:t>
            </a:r>
            <a:r>
              <a:rPr lang="pt-PT" dirty="0"/>
              <a:t> modules</a:t>
            </a:r>
          </a:p>
        </p:txBody>
      </p:sp>
      <p:sp>
        <p:nvSpPr>
          <p:cNvPr id="17" name="Rectângulo 10">
            <a:extLst>
              <a:ext uri="{FF2B5EF4-FFF2-40B4-BE49-F238E27FC236}">
                <a16:creationId xmlns:a16="http://schemas.microsoft.com/office/drawing/2014/main" id="{138316D6-916F-3145-98BC-1CED9D310C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844540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Summary</a:t>
            </a:r>
            <a:endParaRPr lang="pt-PT" sz="20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A919575-289B-DB44-ABA1-96C13B43D5A6}"/>
              </a:ext>
            </a:extLst>
          </p:cNvPr>
          <p:cNvSpPr txBox="1"/>
          <p:nvPr/>
        </p:nvSpPr>
        <p:spPr>
          <a:xfrm>
            <a:off x="3578087" y="469127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PT" dirty="0"/>
          </a:p>
          <a:p>
            <a:endParaRPr lang="pt-PT" dirty="0"/>
          </a:p>
        </p:txBody>
      </p:sp>
      <p:sp>
        <p:nvSpPr>
          <p:cNvPr id="21" name="Marcador de Posição de Conteúdo 2">
            <a:extLst>
              <a:ext uri="{FF2B5EF4-FFF2-40B4-BE49-F238E27FC236}">
                <a16:creationId xmlns:a16="http://schemas.microsoft.com/office/drawing/2014/main" id="{F7FEE126-DCB1-FA4B-ADCA-35D37F743B3B}"/>
              </a:ext>
            </a:extLst>
          </p:cNvPr>
          <p:cNvSpPr txBox="1">
            <a:spLocks/>
          </p:cNvSpPr>
          <p:nvPr/>
        </p:nvSpPr>
        <p:spPr>
          <a:xfrm>
            <a:off x="558425" y="1167764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/>
          <a:p>
            <a:pPr>
              <a:lnSpc>
                <a:spcPct val="150000"/>
              </a:lnSpc>
            </a:pPr>
            <a:r>
              <a:rPr lang="pt-PT" dirty="0">
                <a:latin typeface="Arial" pitchFamily="34" charset="0"/>
                <a:cs typeface="Arial" pitchFamily="34" charset="0"/>
              </a:rPr>
              <a:t>1. </a:t>
            </a:r>
            <a:r>
              <a:rPr lang="pt-PT" dirty="0" err="1">
                <a:latin typeface="Arial" pitchFamily="34" charset="0"/>
                <a:cs typeface="Arial" pitchFamily="34" charset="0"/>
              </a:rPr>
              <a:t>Introduction</a:t>
            </a:r>
            <a:r>
              <a:rPr lang="pt-PT" dirty="0">
                <a:latin typeface="Arial" pitchFamily="34" charset="0"/>
                <a:cs typeface="Arial" pitchFamily="34" charset="0"/>
              </a:rPr>
              <a:t> </a:t>
            </a:r>
            <a:r>
              <a:rPr lang="pt-PT" dirty="0" err="1">
                <a:latin typeface="Arial" pitchFamily="34" charset="0"/>
                <a:cs typeface="Arial" pitchFamily="34" charset="0"/>
              </a:rPr>
              <a:t>and</a:t>
            </a:r>
            <a:r>
              <a:rPr lang="pt-PT" dirty="0">
                <a:latin typeface="Arial" pitchFamily="34" charset="0"/>
                <a:cs typeface="Arial" pitchFamily="34" charset="0"/>
              </a:rPr>
              <a:t> </a:t>
            </a:r>
            <a:r>
              <a:rPr lang="pt-PT" dirty="0" err="1">
                <a:latin typeface="Arial" pitchFamily="34" charset="0"/>
                <a:cs typeface="Arial" pitchFamily="34" charset="0"/>
              </a:rPr>
              <a:t>Objectives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2. Technologies, Tools, Frameworks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2.1 Node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2.2 Express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2.3 MySQL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2.4 CORS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2.5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BodyParser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2.6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Sequelize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2.7 JWT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2.8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Bcryptjs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3. Diagrams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3.1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3.2 </a:t>
            </a:r>
            <a:r>
              <a:rPr lang="pt-PT" dirty="0" err="1"/>
              <a:t>Flow</a:t>
            </a:r>
            <a:r>
              <a:rPr lang="pt-PT" dirty="0"/>
              <a:t> for </a:t>
            </a:r>
            <a:r>
              <a:rPr lang="pt-PT" dirty="0" err="1"/>
              <a:t>Signup</a:t>
            </a:r>
            <a:r>
              <a:rPr lang="pt-PT" dirty="0"/>
              <a:t> &amp; Login </a:t>
            </a:r>
            <a:r>
              <a:rPr lang="pt-PT" dirty="0" err="1"/>
              <a:t>with</a:t>
            </a:r>
            <a:r>
              <a:rPr lang="pt-PT" dirty="0"/>
              <a:t> JWT </a:t>
            </a:r>
            <a:r>
              <a:rPr lang="pt-PT" dirty="0" err="1"/>
              <a:t>Authentication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3.3 API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EndPoint’s</a:t>
            </a:r>
            <a:r>
              <a:rPr lang="en-US" dirty="0">
                <a:latin typeface="Arial" pitchFamily="34" charset="0"/>
                <a:cs typeface="Arial" pitchFamily="34" charset="0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3.4 Tables created in the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DataBase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4. Implementation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5. Postman Testing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6. GitHub Repository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7. Conclusion and Future Work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8. Bibliography and Web References </a:t>
            </a: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Rectângulo 10">
            <a:extLst>
              <a:ext uri="{FF2B5EF4-FFF2-40B4-BE49-F238E27FC236}">
                <a16:creationId xmlns:a16="http://schemas.microsoft.com/office/drawing/2014/main" id="{211CE7E2-1F44-5349-A6CE-D72AB8AB4B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22265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20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96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4. Implementation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2352EA51-62B5-0845-B7E6-23D4D18A38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612901"/>
            <a:ext cx="5474568" cy="4104583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983785A6-636A-C54B-9051-57B7F7009F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8442" y="5167886"/>
            <a:ext cx="5097162" cy="88646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60A63AB-7A54-4043-933C-30EE6CA96126}"/>
              </a:ext>
            </a:extLst>
          </p:cNvPr>
          <p:cNvSpPr txBox="1"/>
          <p:nvPr/>
        </p:nvSpPr>
        <p:spPr>
          <a:xfrm>
            <a:off x="2903978" y="1104504"/>
            <a:ext cx="178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Setup </a:t>
            </a:r>
            <a:r>
              <a:rPr lang="pt-PT" dirty="0" err="1"/>
              <a:t>of</a:t>
            </a:r>
            <a:r>
              <a:rPr lang="pt-PT" dirty="0"/>
              <a:t> Express.</a:t>
            </a:r>
          </a:p>
        </p:txBody>
      </p:sp>
      <p:sp>
        <p:nvSpPr>
          <p:cNvPr id="18" name="Rectângulo 10">
            <a:extLst>
              <a:ext uri="{FF2B5EF4-FFF2-40B4-BE49-F238E27FC236}">
                <a16:creationId xmlns:a16="http://schemas.microsoft.com/office/drawing/2014/main" id="{0AF2A396-E029-0146-A03B-FB2124B9EC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3824134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21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96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4. Implementation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A4FB83F5-9CEA-7E4D-AC53-6FCCE7D7DB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9219" y="1809127"/>
            <a:ext cx="3552325" cy="3635366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56FF1D83-1F6B-344D-A6B4-C9A88EE2C6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4638" y="1667612"/>
            <a:ext cx="3088112" cy="2560704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5956578A-F521-414D-89DA-1FA9144B3C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0018" y="3524619"/>
            <a:ext cx="3468407" cy="2743195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F5EFF34-76BF-314F-BE85-FA39BDEE0FE0}"/>
              </a:ext>
            </a:extLst>
          </p:cNvPr>
          <p:cNvSpPr txBox="1"/>
          <p:nvPr/>
        </p:nvSpPr>
        <p:spPr>
          <a:xfrm>
            <a:off x="2654840" y="1042857"/>
            <a:ext cx="338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Configuring</a:t>
            </a:r>
            <a:r>
              <a:rPr lang="pt-PT" dirty="0"/>
              <a:t>  </a:t>
            </a:r>
            <a:r>
              <a:rPr lang="pt-PT" dirty="0" err="1"/>
              <a:t>MySQL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Sequelize</a:t>
            </a:r>
            <a:endParaRPr lang="pt-PT" dirty="0"/>
          </a:p>
        </p:txBody>
      </p:sp>
      <p:sp>
        <p:nvSpPr>
          <p:cNvPr id="20" name="Rectângulo 10">
            <a:extLst>
              <a:ext uri="{FF2B5EF4-FFF2-40B4-BE49-F238E27FC236}">
                <a16:creationId xmlns:a16="http://schemas.microsoft.com/office/drawing/2014/main" id="{0342A885-E8E6-9D43-9A94-5ED4F9D400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101891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22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96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4. Implementation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09981F1-3731-6E4D-A237-5EA6173AA7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9925" y="1372960"/>
            <a:ext cx="7086600" cy="463024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653DFE9-F026-DB4E-AEE4-4E1C6AE3C5F5}"/>
              </a:ext>
            </a:extLst>
          </p:cNvPr>
          <p:cNvSpPr txBox="1"/>
          <p:nvPr/>
        </p:nvSpPr>
        <p:spPr>
          <a:xfrm>
            <a:off x="2943520" y="1003627"/>
            <a:ext cx="2757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Sync</a:t>
            </a:r>
            <a:r>
              <a:rPr lang="pt-PT" dirty="0"/>
              <a:t>() </a:t>
            </a:r>
            <a:r>
              <a:rPr lang="pt-PT" dirty="0" err="1"/>
              <a:t>Sequelize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Index.js</a:t>
            </a:r>
            <a:endParaRPr lang="pt-PT" dirty="0"/>
          </a:p>
        </p:txBody>
      </p:sp>
      <p:sp>
        <p:nvSpPr>
          <p:cNvPr id="17" name="Rectângulo 10">
            <a:extLst>
              <a:ext uri="{FF2B5EF4-FFF2-40B4-BE49-F238E27FC236}">
                <a16:creationId xmlns:a16="http://schemas.microsoft.com/office/drawing/2014/main" id="{DB296EE2-8A64-044E-B488-AB2454A131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94357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23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96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4. Implementation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51B3C1F-27BB-A144-90D1-3BFD4DE3CD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4054" y="2479560"/>
            <a:ext cx="3940175" cy="189888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1F9D8C7-67C6-B542-81FF-9890BA2B8FFD}"/>
              </a:ext>
            </a:extLst>
          </p:cNvPr>
          <p:cNvSpPr txBox="1"/>
          <p:nvPr/>
        </p:nvSpPr>
        <p:spPr>
          <a:xfrm>
            <a:off x="1405784" y="1491511"/>
            <a:ext cx="69184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Creating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secret</a:t>
            </a:r>
            <a:r>
              <a:rPr lang="pt-PT" dirty="0"/>
              <a:t> for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functions</a:t>
            </a:r>
            <a:r>
              <a:rPr lang="pt-PT" dirty="0"/>
              <a:t>:  </a:t>
            </a:r>
            <a:r>
              <a:rPr lang="pt-PT" dirty="0" err="1"/>
              <a:t>verify</a:t>
            </a:r>
            <a:r>
              <a:rPr lang="pt-PT" dirty="0"/>
              <a:t>() / </a:t>
            </a:r>
            <a:r>
              <a:rPr lang="pt-PT" dirty="0" err="1"/>
              <a:t>sign</a:t>
            </a:r>
            <a:r>
              <a:rPr lang="pt-PT" dirty="0"/>
              <a:t>()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JsonWebToken</a:t>
            </a:r>
            <a:r>
              <a:rPr lang="pt-PT" dirty="0"/>
              <a:t>.</a:t>
            </a:r>
          </a:p>
          <a:p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secret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, as </a:t>
            </a:r>
            <a:r>
              <a:rPr lang="pt-PT" dirty="0" err="1"/>
              <a:t>previously</a:t>
            </a:r>
            <a:r>
              <a:rPr lang="pt-PT" dirty="0"/>
              <a:t> </a:t>
            </a:r>
            <a:r>
              <a:rPr lang="pt-PT" dirty="0" err="1"/>
              <a:t>stated</a:t>
            </a:r>
            <a:r>
              <a:rPr lang="pt-PT" dirty="0"/>
              <a:t>, “Eindhoven”.</a:t>
            </a:r>
          </a:p>
        </p:txBody>
      </p:sp>
      <p:sp>
        <p:nvSpPr>
          <p:cNvPr id="18" name="Rectângulo 10">
            <a:extLst>
              <a:ext uri="{FF2B5EF4-FFF2-40B4-BE49-F238E27FC236}">
                <a16:creationId xmlns:a16="http://schemas.microsoft.com/office/drawing/2014/main" id="{1CAD670E-3236-704C-BE1B-339177F50A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83834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24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96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4. Implementation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ED765C0-BA16-0B49-99E2-9BCD6A8A226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8414" y="1861803"/>
            <a:ext cx="5687171" cy="436469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C9065B2-A5EC-9A4D-BFF4-AA37435F87F0}"/>
              </a:ext>
            </a:extLst>
          </p:cNvPr>
          <p:cNvSpPr txBox="1"/>
          <p:nvPr/>
        </p:nvSpPr>
        <p:spPr>
          <a:xfrm>
            <a:off x="2026325" y="1102573"/>
            <a:ext cx="5293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Functions</a:t>
            </a:r>
            <a:r>
              <a:rPr lang="pt-PT" dirty="0"/>
              <a:t> to </a:t>
            </a:r>
            <a:r>
              <a:rPr lang="pt-PT" dirty="0" err="1"/>
              <a:t>verify</a:t>
            </a:r>
            <a:r>
              <a:rPr lang="pt-PT" dirty="0"/>
              <a:t> </a:t>
            </a:r>
            <a:r>
              <a:rPr lang="pt-PT" dirty="0" err="1"/>
              <a:t>SignUp</a:t>
            </a:r>
            <a:r>
              <a:rPr lang="pt-PT" dirty="0"/>
              <a:t> (</a:t>
            </a:r>
            <a:r>
              <a:rPr lang="pt-PT" dirty="0" err="1"/>
              <a:t>Checking</a:t>
            </a:r>
            <a:r>
              <a:rPr lang="pt-PT" dirty="0"/>
              <a:t> </a:t>
            </a:r>
            <a:r>
              <a:rPr lang="pt-PT" dirty="0" err="1"/>
              <a:t>there</a:t>
            </a:r>
            <a:r>
              <a:rPr lang="pt-PT" dirty="0"/>
              <a:t> are no </a:t>
            </a:r>
            <a:r>
              <a:rPr lang="pt-PT" dirty="0" err="1"/>
              <a:t>duplicates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checking</a:t>
            </a:r>
            <a:r>
              <a:rPr lang="pt-PT" dirty="0"/>
              <a:t> </a:t>
            </a:r>
            <a:r>
              <a:rPr lang="pt-PT" dirty="0" err="1"/>
              <a:t>if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Role </a:t>
            </a:r>
            <a:r>
              <a:rPr lang="pt-PT" dirty="0" err="1"/>
              <a:t>exists</a:t>
            </a:r>
            <a:r>
              <a:rPr lang="pt-PT" dirty="0"/>
              <a:t>.)</a:t>
            </a:r>
          </a:p>
        </p:txBody>
      </p:sp>
      <p:sp>
        <p:nvSpPr>
          <p:cNvPr id="18" name="Rectângulo 10">
            <a:extLst>
              <a:ext uri="{FF2B5EF4-FFF2-40B4-BE49-F238E27FC236}">
                <a16:creationId xmlns:a16="http://schemas.microsoft.com/office/drawing/2014/main" id="{805D8353-CB52-D04E-9364-F4BA155C51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120230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25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 </a:t>
            </a:r>
            <a:r>
              <a:rPr lang="en-US" sz="2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4. Implementation</a:t>
            </a:r>
          </a:p>
          <a:p>
            <a:pPr>
              <a:spcBef>
                <a:spcPct val="50000"/>
              </a:spcBef>
              <a:defRPr/>
            </a:pP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9D187B2-EDF4-2042-A228-D91D5398CD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425" y="1576388"/>
            <a:ext cx="5364859" cy="311274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BBF7D50-1BED-194C-9B98-5C236A9AF8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7023" y="2444594"/>
            <a:ext cx="5364858" cy="3492746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9E719995-55A9-AA43-95B0-FE9812BAE4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8025" y="4400626"/>
            <a:ext cx="3101975" cy="193044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0E5115C-65E7-DE47-90A1-8A64F13A8FF8}"/>
              </a:ext>
            </a:extLst>
          </p:cNvPr>
          <p:cNvSpPr txBox="1"/>
          <p:nvPr/>
        </p:nvSpPr>
        <p:spPr>
          <a:xfrm>
            <a:off x="1999804" y="1002348"/>
            <a:ext cx="51387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Verify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Token</a:t>
            </a:r>
            <a:r>
              <a:rPr lang="pt-PT" dirty="0"/>
              <a:t> (</a:t>
            </a:r>
            <a:r>
              <a:rPr lang="pt-PT" dirty="0" err="1"/>
              <a:t>if</a:t>
            </a:r>
            <a:r>
              <a:rPr lang="pt-PT" dirty="0"/>
              <a:t> </a:t>
            </a:r>
            <a:r>
              <a:rPr lang="pt-PT" dirty="0" err="1"/>
              <a:t>it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provided</a:t>
            </a:r>
            <a:r>
              <a:rPr lang="pt-PT" dirty="0"/>
              <a:t>/ legal </a:t>
            </a:r>
            <a:r>
              <a:rPr lang="pt-PT" dirty="0" err="1"/>
              <a:t>or</a:t>
            </a:r>
            <a:r>
              <a:rPr lang="pt-PT" dirty="0"/>
              <a:t> </a:t>
            </a:r>
            <a:r>
              <a:rPr lang="pt-PT" dirty="0" err="1"/>
              <a:t>not</a:t>
            </a:r>
            <a:r>
              <a:rPr lang="pt-PT" dirty="0"/>
              <a:t>), </a:t>
            </a:r>
            <a:r>
              <a:rPr lang="pt-PT" dirty="0" err="1"/>
              <a:t>through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function</a:t>
            </a:r>
            <a:r>
              <a:rPr lang="pt-PT" dirty="0"/>
              <a:t> </a:t>
            </a:r>
            <a:r>
              <a:rPr lang="pt-PT" dirty="0" err="1"/>
              <a:t>verify</a:t>
            </a:r>
            <a:r>
              <a:rPr lang="pt-PT" dirty="0"/>
              <a:t>().</a:t>
            </a:r>
          </a:p>
        </p:txBody>
      </p:sp>
      <p:sp>
        <p:nvSpPr>
          <p:cNvPr id="20" name="Rectângulo 10">
            <a:extLst>
              <a:ext uri="{FF2B5EF4-FFF2-40B4-BE49-F238E27FC236}">
                <a16:creationId xmlns:a16="http://schemas.microsoft.com/office/drawing/2014/main" id="{FA378FBF-B17D-C24D-9EE2-2BF0D95E79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509024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26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96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4. Implementation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95D5C77-0527-2B41-A51C-63E81CE472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825" y="1669696"/>
            <a:ext cx="6019800" cy="366148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56E2486-7D08-9642-9D1A-5CBF60CD82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6050" y="2897078"/>
            <a:ext cx="5194300" cy="3375134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EFE3A48-DF79-A64E-8459-51A1E179DD09}"/>
              </a:ext>
            </a:extLst>
          </p:cNvPr>
          <p:cNvSpPr txBox="1"/>
          <p:nvPr/>
        </p:nvSpPr>
        <p:spPr>
          <a:xfrm>
            <a:off x="2206340" y="1140720"/>
            <a:ext cx="3499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Creating</a:t>
            </a:r>
            <a:r>
              <a:rPr lang="pt-PT" dirty="0"/>
              <a:t> </a:t>
            </a:r>
            <a:r>
              <a:rPr lang="pt-PT" dirty="0" err="1"/>
              <a:t>Authentication</a:t>
            </a:r>
            <a:r>
              <a:rPr lang="pt-PT" dirty="0"/>
              <a:t> </a:t>
            </a:r>
            <a:r>
              <a:rPr lang="pt-PT" dirty="0" err="1"/>
              <a:t>Controllers</a:t>
            </a:r>
            <a:endParaRPr lang="pt-PT" dirty="0"/>
          </a:p>
        </p:txBody>
      </p:sp>
      <p:sp>
        <p:nvSpPr>
          <p:cNvPr id="18" name="Rectângulo 10">
            <a:extLst>
              <a:ext uri="{FF2B5EF4-FFF2-40B4-BE49-F238E27FC236}">
                <a16:creationId xmlns:a16="http://schemas.microsoft.com/office/drawing/2014/main" id="{27F367B4-E403-5A4A-B874-54688BDB1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237456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27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96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4. Implementation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C52AB9F-2B03-9345-9C21-57F19EC97A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2684" y="1612901"/>
            <a:ext cx="6038632" cy="334506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0F91682-9176-7D4C-9522-641975C6F651}"/>
              </a:ext>
            </a:extLst>
          </p:cNvPr>
          <p:cNvSpPr txBox="1"/>
          <p:nvPr/>
        </p:nvSpPr>
        <p:spPr>
          <a:xfrm>
            <a:off x="2705100" y="1092200"/>
            <a:ext cx="3013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Controller</a:t>
            </a:r>
            <a:r>
              <a:rPr lang="pt-PT" dirty="0"/>
              <a:t> to </a:t>
            </a:r>
            <a:r>
              <a:rPr lang="pt-PT" dirty="0" err="1"/>
              <a:t>test</a:t>
            </a:r>
            <a:r>
              <a:rPr lang="pt-PT" dirty="0"/>
              <a:t> </a:t>
            </a:r>
            <a:r>
              <a:rPr lang="pt-PT" dirty="0" err="1"/>
              <a:t>permissions</a:t>
            </a:r>
            <a:r>
              <a:rPr lang="pt-PT" dirty="0"/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926D2BF-BB39-2E40-B501-9EA7050C41B9}"/>
              </a:ext>
            </a:extLst>
          </p:cNvPr>
          <p:cNvSpPr txBox="1"/>
          <p:nvPr/>
        </p:nvSpPr>
        <p:spPr>
          <a:xfrm>
            <a:off x="3811223" y="5026163"/>
            <a:ext cx="17129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/</a:t>
            </a:r>
            <a:r>
              <a:rPr lang="pt-PT" dirty="0" err="1"/>
              <a:t>api</a:t>
            </a:r>
            <a:r>
              <a:rPr lang="pt-PT" dirty="0"/>
              <a:t>/</a:t>
            </a:r>
            <a:r>
              <a:rPr lang="pt-PT" dirty="0" err="1"/>
              <a:t>test</a:t>
            </a:r>
            <a:r>
              <a:rPr lang="pt-PT" dirty="0"/>
              <a:t>/</a:t>
            </a:r>
            <a:r>
              <a:rPr lang="pt-PT" dirty="0" err="1"/>
              <a:t>all</a:t>
            </a:r>
            <a:endParaRPr lang="pt-PT" dirty="0"/>
          </a:p>
          <a:p>
            <a:r>
              <a:rPr lang="pt-PT" dirty="0"/>
              <a:t>/</a:t>
            </a:r>
            <a:r>
              <a:rPr lang="pt-PT" dirty="0" err="1"/>
              <a:t>api</a:t>
            </a:r>
            <a:r>
              <a:rPr lang="pt-PT" dirty="0"/>
              <a:t>/</a:t>
            </a:r>
            <a:r>
              <a:rPr lang="pt-PT" dirty="0" err="1"/>
              <a:t>test</a:t>
            </a:r>
            <a:r>
              <a:rPr lang="pt-PT" dirty="0"/>
              <a:t>/</a:t>
            </a:r>
            <a:r>
              <a:rPr lang="pt-PT" dirty="0" err="1"/>
              <a:t>user</a:t>
            </a:r>
            <a:endParaRPr lang="pt-PT" dirty="0"/>
          </a:p>
          <a:p>
            <a:r>
              <a:rPr lang="pt-PT" dirty="0"/>
              <a:t>/</a:t>
            </a:r>
            <a:r>
              <a:rPr lang="pt-PT" dirty="0" err="1"/>
              <a:t>api</a:t>
            </a:r>
            <a:r>
              <a:rPr lang="pt-PT" dirty="0"/>
              <a:t>/</a:t>
            </a:r>
            <a:r>
              <a:rPr lang="pt-PT" dirty="0" err="1"/>
              <a:t>test</a:t>
            </a:r>
            <a:r>
              <a:rPr lang="pt-PT" dirty="0"/>
              <a:t>/</a:t>
            </a:r>
            <a:r>
              <a:rPr lang="pt-PT" dirty="0" err="1"/>
              <a:t>mod</a:t>
            </a:r>
            <a:endParaRPr lang="pt-PT" dirty="0"/>
          </a:p>
          <a:p>
            <a:r>
              <a:rPr lang="pt-PT" dirty="0"/>
              <a:t>/</a:t>
            </a:r>
            <a:r>
              <a:rPr lang="pt-PT" dirty="0" err="1"/>
              <a:t>api</a:t>
            </a:r>
            <a:r>
              <a:rPr lang="pt-PT" dirty="0"/>
              <a:t>/</a:t>
            </a:r>
            <a:r>
              <a:rPr lang="pt-PT" dirty="0" err="1"/>
              <a:t>test</a:t>
            </a:r>
            <a:r>
              <a:rPr lang="pt-PT" dirty="0"/>
              <a:t>/</a:t>
            </a:r>
            <a:r>
              <a:rPr lang="pt-PT" dirty="0" err="1"/>
              <a:t>admin</a:t>
            </a:r>
            <a:endParaRPr lang="pt-PT" dirty="0"/>
          </a:p>
        </p:txBody>
      </p:sp>
      <p:sp>
        <p:nvSpPr>
          <p:cNvPr id="18" name="Rectângulo 10">
            <a:extLst>
              <a:ext uri="{FF2B5EF4-FFF2-40B4-BE49-F238E27FC236}">
                <a16:creationId xmlns:a16="http://schemas.microsoft.com/office/drawing/2014/main" id="{874D1EE5-3FD9-3F4B-8B03-5AC04ADD6F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638597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28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96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4. Implementation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879B8FA-E740-0444-BAC4-D47E785FBB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5100" y="2205745"/>
            <a:ext cx="3751071" cy="327172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4B7E3B0-A315-7F49-921B-2E204CEDD061}"/>
              </a:ext>
            </a:extLst>
          </p:cNvPr>
          <p:cNvSpPr txBox="1"/>
          <p:nvPr/>
        </p:nvSpPr>
        <p:spPr>
          <a:xfrm>
            <a:off x="304800" y="985205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When</a:t>
            </a:r>
            <a:r>
              <a:rPr lang="pt-PT" dirty="0"/>
              <a:t> a </a:t>
            </a:r>
            <a:r>
              <a:rPr lang="pt-PT" dirty="0" err="1"/>
              <a:t>client</a:t>
            </a:r>
            <a:r>
              <a:rPr lang="pt-PT" dirty="0"/>
              <a:t> </a:t>
            </a:r>
            <a:r>
              <a:rPr lang="pt-PT" dirty="0" err="1"/>
              <a:t>sends</a:t>
            </a:r>
            <a:r>
              <a:rPr lang="pt-PT" dirty="0"/>
              <a:t> </a:t>
            </a:r>
            <a:r>
              <a:rPr lang="pt-PT" dirty="0" err="1"/>
              <a:t>request</a:t>
            </a:r>
            <a:r>
              <a:rPr lang="pt-PT" dirty="0"/>
              <a:t> for </a:t>
            </a:r>
            <a:r>
              <a:rPr lang="pt-PT" dirty="0" err="1"/>
              <a:t>an</a:t>
            </a:r>
            <a:r>
              <a:rPr lang="pt-PT" dirty="0"/>
              <a:t> </a:t>
            </a:r>
            <a:r>
              <a:rPr lang="pt-PT" dirty="0" err="1"/>
              <a:t>endpoint</a:t>
            </a:r>
            <a:r>
              <a:rPr lang="pt-PT" dirty="0"/>
              <a:t> </a:t>
            </a:r>
            <a:r>
              <a:rPr lang="pt-PT" dirty="0" err="1"/>
              <a:t>using</a:t>
            </a:r>
            <a:r>
              <a:rPr lang="pt-PT" dirty="0"/>
              <a:t> HTTP </a:t>
            </a:r>
            <a:r>
              <a:rPr lang="pt-PT" dirty="0" err="1"/>
              <a:t>request</a:t>
            </a:r>
            <a:r>
              <a:rPr lang="pt-PT" dirty="0"/>
              <a:t> (GET, POST, PUT, DELETE), </a:t>
            </a: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need</a:t>
            </a:r>
            <a:r>
              <a:rPr lang="pt-PT" dirty="0"/>
              <a:t> to determine </a:t>
            </a:r>
            <a:r>
              <a:rPr lang="pt-PT" dirty="0" err="1"/>
              <a:t>how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server </a:t>
            </a:r>
            <a:r>
              <a:rPr lang="pt-PT" dirty="0" err="1"/>
              <a:t>will</a:t>
            </a:r>
            <a:r>
              <a:rPr lang="pt-PT" dirty="0"/>
              <a:t> </a:t>
            </a:r>
            <a:r>
              <a:rPr lang="pt-PT" dirty="0" err="1"/>
              <a:t>respond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</a:t>
            </a:r>
            <a:r>
              <a:rPr lang="pt-PT" dirty="0" err="1"/>
              <a:t>setting</a:t>
            </a:r>
            <a:r>
              <a:rPr lang="pt-PT" dirty="0"/>
              <a:t> </a:t>
            </a:r>
            <a:r>
              <a:rPr lang="pt-PT" dirty="0" err="1"/>
              <a:t>up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routes</a:t>
            </a:r>
            <a:r>
              <a:rPr lang="pt-PT" dirty="0"/>
              <a:t>.</a:t>
            </a:r>
          </a:p>
          <a:p>
            <a:r>
              <a:rPr lang="pt-PT" dirty="0" err="1"/>
              <a:t>We</a:t>
            </a:r>
            <a:r>
              <a:rPr lang="pt-PT" dirty="0"/>
              <a:t> can </a:t>
            </a:r>
            <a:r>
              <a:rPr lang="pt-PT" dirty="0" err="1"/>
              <a:t>separate</a:t>
            </a:r>
            <a:r>
              <a:rPr lang="pt-PT" dirty="0"/>
              <a:t> </a:t>
            </a:r>
            <a:r>
              <a:rPr lang="pt-PT" dirty="0" err="1"/>
              <a:t>our</a:t>
            </a:r>
            <a:r>
              <a:rPr lang="pt-PT" dirty="0"/>
              <a:t> </a:t>
            </a:r>
            <a:r>
              <a:rPr lang="pt-PT" dirty="0" err="1"/>
              <a:t>routes</a:t>
            </a:r>
            <a:r>
              <a:rPr lang="pt-PT" dirty="0"/>
              <a:t> </a:t>
            </a:r>
            <a:r>
              <a:rPr lang="pt-PT" dirty="0" err="1"/>
              <a:t>into</a:t>
            </a:r>
            <a:r>
              <a:rPr lang="pt-PT" dirty="0"/>
              <a:t> 2 </a:t>
            </a:r>
            <a:r>
              <a:rPr lang="pt-PT" dirty="0" err="1"/>
              <a:t>parts</a:t>
            </a:r>
            <a:r>
              <a:rPr lang="pt-PT" dirty="0"/>
              <a:t>: </a:t>
            </a:r>
            <a:r>
              <a:rPr lang="pt-PT" dirty="0" err="1"/>
              <a:t>Authentication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Authorization</a:t>
            </a:r>
            <a:r>
              <a:rPr lang="pt-PT" dirty="0"/>
              <a:t> 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70CC916-2862-A54F-89F8-51251425753D}"/>
              </a:ext>
            </a:extLst>
          </p:cNvPr>
          <p:cNvSpPr txBox="1"/>
          <p:nvPr/>
        </p:nvSpPr>
        <p:spPr>
          <a:xfrm>
            <a:off x="3515664" y="5461272"/>
            <a:ext cx="23151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dirty="0" err="1"/>
              <a:t>Authentication</a:t>
            </a:r>
            <a:endParaRPr lang="pt-PT" dirty="0"/>
          </a:p>
          <a:p>
            <a:r>
              <a:rPr lang="pt-PT" dirty="0"/>
              <a:t>POST /</a:t>
            </a:r>
            <a:r>
              <a:rPr lang="pt-PT" dirty="0" err="1"/>
              <a:t>api</a:t>
            </a:r>
            <a:r>
              <a:rPr lang="pt-PT" dirty="0"/>
              <a:t>/</a:t>
            </a:r>
            <a:r>
              <a:rPr lang="pt-PT" dirty="0" err="1"/>
              <a:t>auth</a:t>
            </a:r>
            <a:r>
              <a:rPr lang="pt-PT" dirty="0"/>
              <a:t>/</a:t>
            </a:r>
            <a:r>
              <a:rPr lang="pt-PT" dirty="0" err="1"/>
              <a:t>signup</a:t>
            </a:r>
            <a:br>
              <a:rPr lang="pt-PT" dirty="0"/>
            </a:br>
            <a:r>
              <a:rPr lang="pt-PT" dirty="0"/>
              <a:t>POST /</a:t>
            </a:r>
            <a:r>
              <a:rPr lang="pt-PT" dirty="0" err="1"/>
              <a:t>apu</a:t>
            </a:r>
            <a:r>
              <a:rPr lang="pt-PT" dirty="0"/>
              <a:t>/</a:t>
            </a:r>
            <a:r>
              <a:rPr lang="pt-PT" dirty="0" err="1"/>
              <a:t>auth</a:t>
            </a:r>
            <a:r>
              <a:rPr lang="pt-PT" dirty="0"/>
              <a:t>/</a:t>
            </a:r>
            <a:r>
              <a:rPr lang="pt-PT" dirty="0" err="1"/>
              <a:t>signin</a:t>
            </a:r>
            <a:endParaRPr lang="pt-PT" dirty="0"/>
          </a:p>
        </p:txBody>
      </p:sp>
      <p:sp>
        <p:nvSpPr>
          <p:cNvPr id="21" name="Rectângulo 10">
            <a:extLst>
              <a:ext uri="{FF2B5EF4-FFF2-40B4-BE49-F238E27FC236}">
                <a16:creationId xmlns:a16="http://schemas.microsoft.com/office/drawing/2014/main" id="{41E5D7F6-6352-FE4F-ACA8-C6F4A8486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2574609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29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96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4. Implementation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9CDCEBB-7DC1-9743-9A6E-35E46AC437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5182" y="1050247"/>
            <a:ext cx="4896086" cy="4040410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3F63430-8FBA-5945-8FA9-7F7B64A8F3BC}"/>
              </a:ext>
            </a:extLst>
          </p:cNvPr>
          <p:cNvSpPr txBox="1"/>
          <p:nvPr/>
        </p:nvSpPr>
        <p:spPr>
          <a:xfrm>
            <a:off x="3632031" y="5043068"/>
            <a:ext cx="18799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1600" dirty="0" err="1"/>
              <a:t>Authorization</a:t>
            </a:r>
            <a:endParaRPr lang="pt-PT" sz="1600" dirty="0"/>
          </a:p>
          <a:p>
            <a:r>
              <a:rPr lang="pt-PT" sz="1600" dirty="0"/>
              <a:t>GET /</a:t>
            </a:r>
            <a:r>
              <a:rPr lang="pt-PT" sz="1600" dirty="0" err="1"/>
              <a:t>api</a:t>
            </a:r>
            <a:r>
              <a:rPr lang="pt-PT" sz="1600" dirty="0"/>
              <a:t>/</a:t>
            </a:r>
            <a:r>
              <a:rPr lang="pt-PT" sz="1600" dirty="0" err="1"/>
              <a:t>test</a:t>
            </a:r>
            <a:r>
              <a:rPr lang="pt-PT" sz="1600" dirty="0"/>
              <a:t>/</a:t>
            </a:r>
            <a:r>
              <a:rPr lang="pt-PT" sz="1600" dirty="0" err="1"/>
              <a:t>all</a:t>
            </a:r>
            <a:endParaRPr lang="pt-PT" sz="1600" dirty="0"/>
          </a:p>
          <a:p>
            <a:r>
              <a:rPr lang="pt-PT" sz="1600" dirty="0"/>
              <a:t>GET /</a:t>
            </a:r>
            <a:r>
              <a:rPr lang="pt-PT" sz="1600" dirty="0" err="1"/>
              <a:t>api</a:t>
            </a:r>
            <a:r>
              <a:rPr lang="pt-PT" sz="1600" dirty="0"/>
              <a:t>/</a:t>
            </a:r>
            <a:r>
              <a:rPr lang="pt-PT" sz="1600" dirty="0" err="1"/>
              <a:t>test</a:t>
            </a:r>
            <a:r>
              <a:rPr lang="pt-PT" sz="1600" dirty="0"/>
              <a:t>/</a:t>
            </a:r>
            <a:r>
              <a:rPr lang="pt-PT" sz="1600" dirty="0" err="1"/>
              <a:t>user</a:t>
            </a:r>
            <a:r>
              <a:rPr lang="pt-PT" sz="1600" dirty="0"/>
              <a:t> </a:t>
            </a:r>
          </a:p>
          <a:p>
            <a:r>
              <a:rPr lang="pt-PT" sz="1600" dirty="0"/>
              <a:t>GET /</a:t>
            </a:r>
            <a:r>
              <a:rPr lang="pt-PT" sz="1600" dirty="0" err="1"/>
              <a:t>api</a:t>
            </a:r>
            <a:r>
              <a:rPr lang="pt-PT" sz="1600" dirty="0"/>
              <a:t>/</a:t>
            </a:r>
            <a:r>
              <a:rPr lang="pt-PT" sz="1600" dirty="0" err="1"/>
              <a:t>test</a:t>
            </a:r>
            <a:r>
              <a:rPr lang="pt-PT" sz="1600" dirty="0"/>
              <a:t>/</a:t>
            </a:r>
            <a:r>
              <a:rPr lang="pt-PT" sz="1600" dirty="0" err="1"/>
              <a:t>mod</a:t>
            </a:r>
            <a:r>
              <a:rPr lang="pt-PT" sz="1600" dirty="0"/>
              <a:t> </a:t>
            </a:r>
          </a:p>
          <a:p>
            <a:r>
              <a:rPr lang="pt-PT" sz="1600" dirty="0"/>
              <a:t>GET /</a:t>
            </a:r>
            <a:r>
              <a:rPr lang="pt-PT" sz="1600" dirty="0" err="1"/>
              <a:t>api</a:t>
            </a:r>
            <a:r>
              <a:rPr lang="pt-PT" sz="1600" dirty="0"/>
              <a:t>/</a:t>
            </a:r>
            <a:r>
              <a:rPr lang="pt-PT" sz="1600" dirty="0" err="1"/>
              <a:t>test</a:t>
            </a:r>
            <a:r>
              <a:rPr lang="pt-PT" sz="1600" dirty="0"/>
              <a:t>/</a:t>
            </a:r>
            <a:r>
              <a:rPr lang="pt-PT" sz="1600" dirty="0" err="1"/>
              <a:t>admin</a:t>
            </a:r>
            <a:endParaRPr lang="pt-PT" sz="1600" dirty="0"/>
          </a:p>
        </p:txBody>
      </p:sp>
      <p:sp>
        <p:nvSpPr>
          <p:cNvPr id="18" name="Rectângulo 10">
            <a:extLst>
              <a:ext uri="{FF2B5EF4-FFF2-40B4-BE49-F238E27FC236}">
                <a16:creationId xmlns:a16="http://schemas.microsoft.com/office/drawing/2014/main" id="{5F0CDF95-A3B6-774E-B5FE-29335E5C2E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83442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457200" indent="-457200">
              <a:spcBef>
                <a:spcPct val="50000"/>
              </a:spcBef>
              <a:buFont typeface="+mj-lt"/>
              <a:buAutoNum type="arabicPeriod"/>
              <a:defRPr/>
            </a:pPr>
            <a:r>
              <a:rPr lang="pt-PT" sz="2000" b="1" dirty="0" err="1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Introduction</a:t>
            </a:r>
            <a:r>
              <a:rPr lang="pt-PT" sz="2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PT" sz="2000" b="1" dirty="0" err="1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and</a:t>
            </a:r>
            <a:r>
              <a:rPr lang="pt-PT" sz="2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pt-PT" sz="2000" b="1" dirty="0" err="1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Objectives</a:t>
            </a:r>
            <a:endParaRPr lang="pt-PT" sz="20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A919575-289B-DB44-ABA1-96C13B43D5A6}"/>
              </a:ext>
            </a:extLst>
          </p:cNvPr>
          <p:cNvSpPr txBox="1"/>
          <p:nvPr/>
        </p:nvSpPr>
        <p:spPr>
          <a:xfrm>
            <a:off x="3578087" y="469127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PT" dirty="0"/>
          </a:p>
          <a:p>
            <a:endParaRPr lang="pt-PT" dirty="0"/>
          </a:p>
        </p:txBody>
      </p:sp>
      <p:graphicFrame>
        <p:nvGraphicFramePr>
          <p:cNvPr id="10251" name="CaixaDeTexto 1">
            <a:extLst>
              <a:ext uri="{FF2B5EF4-FFF2-40B4-BE49-F238E27FC236}">
                <a16:creationId xmlns:a16="http://schemas.microsoft.com/office/drawing/2014/main" id="{BA308476-6A45-4FB0-A123-80057457EA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7925087"/>
              </p:ext>
            </p:extLst>
          </p:nvPr>
        </p:nvGraphicFramePr>
        <p:xfrm>
          <a:off x="1006258" y="1519087"/>
          <a:ext cx="7062491" cy="4287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17" name="Rectângulo 10">
            <a:extLst>
              <a:ext uri="{FF2B5EF4-FFF2-40B4-BE49-F238E27FC236}">
                <a16:creationId xmlns:a16="http://schemas.microsoft.com/office/drawing/2014/main" id="{20110F6F-D9D8-9B4C-9FED-E83AD4AAF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665371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30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5.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Postman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Testing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674AB87-9595-2C45-8381-F15FD40CAF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388" y="1165226"/>
            <a:ext cx="5410200" cy="336114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254C3E2-7A9A-EE43-AC31-132F038988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2825" y="2521201"/>
            <a:ext cx="5562600" cy="3475512"/>
          </a:xfrm>
          <a:prstGeom prst="rect">
            <a:avLst/>
          </a:prstGeom>
        </p:spPr>
      </p:pic>
      <p:sp>
        <p:nvSpPr>
          <p:cNvPr id="17" name="Rectângulo 10">
            <a:extLst>
              <a:ext uri="{FF2B5EF4-FFF2-40B4-BE49-F238E27FC236}">
                <a16:creationId xmlns:a16="http://schemas.microsoft.com/office/drawing/2014/main" id="{0CB1636B-7FDD-1B41-B6C8-D8EA7DE24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667990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31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5.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Postman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Testing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7F74EA7-0498-0C48-AC4A-5889AC5E1D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137907"/>
            <a:ext cx="4996807" cy="30623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A8437EB-1FA2-1B4C-BF9C-004B011CEF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59387" y="2026466"/>
            <a:ext cx="4996807" cy="3646932"/>
          </a:xfrm>
          <a:prstGeom prst="rect">
            <a:avLst/>
          </a:prstGeom>
        </p:spPr>
      </p:pic>
      <p:sp>
        <p:nvSpPr>
          <p:cNvPr id="17" name="Rectângulo 10">
            <a:extLst>
              <a:ext uri="{FF2B5EF4-FFF2-40B4-BE49-F238E27FC236}">
                <a16:creationId xmlns:a16="http://schemas.microsoft.com/office/drawing/2014/main" id="{18884B03-C10E-2E4C-B386-E459F162A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82560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32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5.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Postman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Testing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A042610-6BCF-3D43-97B9-8B86F188B0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143622"/>
            <a:ext cx="4376291" cy="295437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6566B64-B772-524F-8918-7F18AC435C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96794" y="2362203"/>
            <a:ext cx="6147205" cy="4163151"/>
          </a:xfrm>
          <a:prstGeom prst="rect">
            <a:avLst/>
          </a:prstGeom>
        </p:spPr>
      </p:pic>
      <p:sp>
        <p:nvSpPr>
          <p:cNvPr id="17" name="Rectângulo 10">
            <a:extLst>
              <a:ext uri="{FF2B5EF4-FFF2-40B4-BE49-F238E27FC236}">
                <a16:creationId xmlns:a16="http://schemas.microsoft.com/office/drawing/2014/main" id="{EC2CF1F5-83E4-5140-B1B1-C69EDEAC0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916124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33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5.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Postman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Testing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3D881FC-4DFB-8245-A6AB-76DF27ADA1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739" y="1242809"/>
            <a:ext cx="7420971" cy="4890542"/>
          </a:xfrm>
          <a:prstGeom prst="rect">
            <a:avLst/>
          </a:prstGeom>
        </p:spPr>
      </p:pic>
      <p:sp>
        <p:nvSpPr>
          <p:cNvPr id="16" name="Rectângulo 10">
            <a:extLst>
              <a:ext uri="{FF2B5EF4-FFF2-40B4-BE49-F238E27FC236}">
                <a16:creationId xmlns:a16="http://schemas.microsoft.com/office/drawing/2014/main" id="{51CC9855-CD7B-AE4B-BC00-8CB062019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7681840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34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5.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Postman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Testing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308C8B5-92ED-BD4B-92CF-77E0BEBE38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945" y="1393624"/>
            <a:ext cx="7307928" cy="4070751"/>
          </a:xfrm>
          <a:prstGeom prst="rect">
            <a:avLst/>
          </a:prstGeom>
        </p:spPr>
      </p:pic>
      <p:sp>
        <p:nvSpPr>
          <p:cNvPr id="17" name="Rectângulo 10">
            <a:extLst>
              <a:ext uri="{FF2B5EF4-FFF2-40B4-BE49-F238E27FC236}">
                <a16:creationId xmlns:a16="http://schemas.microsoft.com/office/drawing/2014/main" id="{731CA497-1985-D444-8FAB-DF8F4A3F17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827423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35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5.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Postman</a:t>
            </a: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Testing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41D5B46-EFBA-F749-A7B2-47DB56DD62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1418089"/>
            <a:ext cx="6553199" cy="4198143"/>
          </a:xfrm>
          <a:prstGeom prst="rect">
            <a:avLst/>
          </a:prstGeom>
        </p:spPr>
      </p:pic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870095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36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6. Angular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r>
              <a:rPr lang="pt-PT" sz="1000" dirty="0">
                <a:highlight>
                  <a:srgbClr val="FFFF00"/>
                </a:highlight>
              </a:rPr>
              <a:t>, Angular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3E1460B-00CC-0241-8BB7-D4A41132D57B}"/>
              </a:ext>
            </a:extLst>
          </p:cNvPr>
          <p:cNvSpPr txBox="1"/>
          <p:nvPr/>
        </p:nvSpPr>
        <p:spPr>
          <a:xfrm>
            <a:off x="3561563" y="1359781"/>
            <a:ext cx="2020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>
                <a:latin typeface="+mj-lt"/>
              </a:rPr>
              <a:t>Front</a:t>
            </a:r>
            <a:r>
              <a:rPr lang="pt-PT" dirty="0">
                <a:latin typeface="+mj-lt"/>
              </a:rPr>
              <a:t> </a:t>
            </a:r>
            <a:r>
              <a:rPr lang="pt-PT" dirty="0" err="1">
                <a:latin typeface="+mj-lt"/>
              </a:rPr>
              <a:t>End</a:t>
            </a:r>
            <a:r>
              <a:rPr lang="pt-PT" dirty="0">
                <a:latin typeface="+mj-lt"/>
              </a:rPr>
              <a:t> </a:t>
            </a:r>
            <a:r>
              <a:rPr lang="pt-PT" dirty="0" err="1">
                <a:latin typeface="+mj-lt"/>
              </a:rPr>
              <a:t>Structure</a:t>
            </a:r>
            <a:endParaRPr lang="pt-PT" dirty="0">
              <a:latin typeface="+mj-lt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4A8198B9-2BBD-DA42-95F2-12B09DB5E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50" y="1869096"/>
            <a:ext cx="82423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8714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37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6. Angular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B401551-8BC0-DC46-B371-18A6E045E8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4500" y="1863907"/>
            <a:ext cx="5715000" cy="428203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72D0221-CC1F-AC4E-807E-B00FD1ECD0AF}"/>
              </a:ext>
            </a:extLst>
          </p:cNvPr>
          <p:cNvSpPr txBox="1"/>
          <p:nvPr/>
        </p:nvSpPr>
        <p:spPr>
          <a:xfrm>
            <a:off x="3238959" y="1322024"/>
            <a:ext cx="2466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Creating</a:t>
            </a:r>
            <a:r>
              <a:rPr lang="pt-PT" dirty="0"/>
              <a:t> Angular Project</a:t>
            </a:r>
          </a:p>
        </p:txBody>
      </p:sp>
      <p:sp>
        <p:nvSpPr>
          <p:cNvPr id="17" name="Rectângulo 10">
            <a:extLst>
              <a:ext uri="{FF2B5EF4-FFF2-40B4-BE49-F238E27FC236}">
                <a16:creationId xmlns:a16="http://schemas.microsoft.com/office/drawing/2014/main" id="{E5A315FB-3A6E-7B45-BE8B-76705AA57C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r>
              <a:rPr lang="pt-PT" sz="1000" dirty="0">
                <a:highlight>
                  <a:srgbClr val="FFFF00"/>
                </a:highlight>
              </a:rPr>
              <a:t>, Angular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1541520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38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6. Angular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A325640-8C54-AD4F-B269-A8A406C68F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071" y="1893406"/>
            <a:ext cx="4176407" cy="1583589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2BB862E-2C3B-F249-A52A-E70D36B1CBC1}"/>
              </a:ext>
            </a:extLst>
          </p:cNvPr>
          <p:cNvSpPr txBox="1"/>
          <p:nvPr/>
        </p:nvSpPr>
        <p:spPr>
          <a:xfrm>
            <a:off x="2041531" y="1428235"/>
            <a:ext cx="460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Create</a:t>
            </a:r>
            <a:r>
              <a:rPr lang="pt-PT" dirty="0"/>
              <a:t> </a:t>
            </a:r>
            <a:r>
              <a:rPr lang="pt-PT" dirty="0" err="1"/>
              <a:t>Directories</a:t>
            </a:r>
            <a:r>
              <a:rPr lang="pt-PT" dirty="0"/>
              <a:t> </a:t>
            </a:r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Angular </a:t>
            </a:r>
            <a:r>
              <a:rPr lang="pt-PT" dirty="0" err="1"/>
              <a:t>Commands</a:t>
            </a:r>
            <a:endParaRPr lang="pt-PT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81720E3-4DE7-174F-9029-3C615F84A5A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972" y="3847158"/>
            <a:ext cx="4176407" cy="151471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DE5D3A2-12C2-CF40-A8B3-6D990A2CFF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8967" y="1902342"/>
            <a:ext cx="3960634" cy="157877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4D8B159-1AFF-444A-A0FB-6AA26B479B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5294" y="3859093"/>
            <a:ext cx="3960635" cy="1849747"/>
          </a:xfrm>
          <a:prstGeom prst="rect">
            <a:avLst/>
          </a:prstGeom>
        </p:spPr>
      </p:pic>
      <p:sp>
        <p:nvSpPr>
          <p:cNvPr id="20" name="Rectângulo 10">
            <a:extLst>
              <a:ext uri="{FF2B5EF4-FFF2-40B4-BE49-F238E27FC236}">
                <a16:creationId xmlns:a16="http://schemas.microsoft.com/office/drawing/2014/main" id="{07E00EA6-5F25-544F-ADA7-B43A6CB91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r>
              <a:rPr lang="pt-PT" sz="1000" dirty="0">
                <a:highlight>
                  <a:srgbClr val="FFFF00"/>
                </a:highlight>
              </a:rPr>
              <a:t>, Angular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923012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39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6. Angular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E876B9C-BA8D-CF44-891A-0E2B8E8A8DCF}"/>
              </a:ext>
            </a:extLst>
          </p:cNvPr>
          <p:cNvSpPr txBox="1"/>
          <p:nvPr/>
        </p:nvSpPr>
        <p:spPr>
          <a:xfrm>
            <a:off x="2895323" y="966884"/>
            <a:ext cx="335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Authentication</a:t>
            </a:r>
            <a:r>
              <a:rPr lang="pt-PT" dirty="0"/>
              <a:t> </a:t>
            </a:r>
            <a:r>
              <a:rPr lang="pt-PT" dirty="0" err="1"/>
              <a:t>Service</a:t>
            </a:r>
            <a:br>
              <a:rPr lang="pt-PT" dirty="0"/>
            </a:br>
            <a:r>
              <a:rPr lang="pt-PT" dirty="0" err="1"/>
              <a:t>Sends</a:t>
            </a:r>
            <a:r>
              <a:rPr lang="pt-PT" dirty="0"/>
              <a:t> POST </a:t>
            </a:r>
            <a:r>
              <a:rPr lang="pt-PT" dirty="0" err="1"/>
              <a:t>requests</a:t>
            </a:r>
            <a:r>
              <a:rPr lang="pt-PT" dirty="0"/>
              <a:t> to </a:t>
            </a:r>
            <a:r>
              <a:rPr lang="pt-PT" dirty="0" err="1"/>
              <a:t>back-end</a:t>
            </a:r>
            <a:r>
              <a:rPr lang="pt-PT" dirty="0"/>
              <a:t>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C509D52-A778-D344-9759-7A430D02D3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2653" y="1622836"/>
            <a:ext cx="5381143" cy="4277157"/>
          </a:xfrm>
          <a:prstGeom prst="rect">
            <a:avLst/>
          </a:prstGeom>
        </p:spPr>
      </p:pic>
      <p:sp>
        <p:nvSpPr>
          <p:cNvPr id="17" name="Rectângulo 10">
            <a:extLst>
              <a:ext uri="{FF2B5EF4-FFF2-40B4-BE49-F238E27FC236}">
                <a16:creationId xmlns:a16="http://schemas.microsoft.com/office/drawing/2014/main" id="{ECEBA91D-9990-6945-AE80-B03909311A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r>
              <a:rPr lang="pt-PT" sz="1000" dirty="0">
                <a:highlight>
                  <a:srgbClr val="FFFF00"/>
                </a:highlight>
              </a:rPr>
              <a:t>, Angular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729796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4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2.1 Technologies, Tools, Frameworks</a:t>
            </a:r>
            <a:endParaRPr lang="pt-PT" sz="20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A919575-289B-DB44-ABA1-96C13B43D5A6}"/>
              </a:ext>
            </a:extLst>
          </p:cNvPr>
          <p:cNvSpPr txBox="1"/>
          <p:nvPr/>
        </p:nvSpPr>
        <p:spPr>
          <a:xfrm>
            <a:off x="3578087" y="469127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PT" dirty="0"/>
          </a:p>
          <a:p>
            <a:endParaRPr lang="pt-PT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B985697-208B-5843-924C-87B7B96DDC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5795" y="1721382"/>
            <a:ext cx="2472409" cy="143667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AE14C47-E165-AD42-852D-B3310EC93962}"/>
              </a:ext>
            </a:extLst>
          </p:cNvPr>
          <p:cNvSpPr txBox="1"/>
          <p:nvPr/>
        </p:nvSpPr>
        <p:spPr>
          <a:xfrm>
            <a:off x="457200" y="3725207"/>
            <a:ext cx="8809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Node.js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a free, open-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sourced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, cross-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platform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run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-time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environment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lets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developers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write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command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line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tools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server-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side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scripts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outside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a browser.</a:t>
            </a:r>
          </a:p>
        </p:txBody>
      </p:sp>
      <p:sp>
        <p:nvSpPr>
          <p:cNvPr id="22" name="Rectângulo 10">
            <a:extLst>
              <a:ext uri="{FF2B5EF4-FFF2-40B4-BE49-F238E27FC236}">
                <a16:creationId xmlns:a16="http://schemas.microsoft.com/office/drawing/2014/main" id="{3000D19F-480F-0844-9FB3-4C4E18F18C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047443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40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6. Angular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E876B9C-BA8D-CF44-891A-0E2B8E8A8DCF}"/>
              </a:ext>
            </a:extLst>
          </p:cNvPr>
          <p:cNvSpPr txBox="1"/>
          <p:nvPr/>
        </p:nvSpPr>
        <p:spPr>
          <a:xfrm>
            <a:off x="1105538" y="1021476"/>
            <a:ext cx="718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Token</a:t>
            </a:r>
            <a:r>
              <a:rPr lang="pt-PT" dirty="0"/>
              <a:t> </a:t>
            </a:r>
            <a:r>
              <a:rPr lang="pt-PT" dirty="0" err="1"/>
              <a:t>Storage</a:t>
            </a:r>
            <a:r>
              <a:rPr lang="pt-PT" dirty="0"/>
              <a:t> </a:t>
            </a:r>
            <a:r>
              <a:rPr lang="pt-PT" dirty="0" err="1"/>
              <a:t>Service</a:t>
            </a:r>
            <a:r>
              <a:rPr lang="pt-PT" dirty="0"/>
              <a:t> : </a:t>
            </a:r>
            <a:r>
              <a:rPr lang="pt-PT" dirty="0" err="1"/>
              <a:t>TokenStorageService</a:t>
            </a:r>
            <a:r>
              <a:rPr lang="pt-PT" dirty="0"/>
              <a:t>  </a:t>
            </a:r>
            <a:r>
              <a:rPr lang="pt-PT" dirty="0" err="1"/>
              <a:t>manages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token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information</a:t>
            </a:r>
            <a:r>
              <a:rPr lang="pt-PT" dirty="0"/>
              <a:t> (</a:t>
            </a:r>
            <a:r>
              <a:rPr lang="pt-PT" dirty="0" err="1"/>
              <a:t>username</a:t>
            </a:r>
            <a:r>
              <a:rPr lang="pt-PT" dirty="0"/>
              <a:t>, email, roles) </a:t>
            </a:r>
            <a:r>
              <a:rPr lang="pt-PT" dirty="0" err="1"/>
              <a:t>inside</a:t>
            </a:r>
            <a:r>
              <a:rPr lang="pt-PT" dirty="0"/>
              <a:t> </a:t>
            </a:r>
            <a:r>
              <a:rPr lang="pt-PT" dirty="0" err="1"/>
              <a:t>Browser’s</a:t>
            </a:r>
            <a:r>
              <a:rPr lang="pt-PT" dirty="0"/>
              <a:t> </a:t>
            </a:r>
            <a:r>
              <a:rPr lang="pt-PT" dirty="0" err="1"/>
              <a:t>Session</a:t>
            </a:r>
            <a:r>
              <a:rPr lang="pt-PT" dirty="0"/>
              <a:t> </a:t>
            </a:r>
            <a:r>
              <a:rPr lang="pt-PT" dirty="0" err="1"/>
              <a:t>Storage</a:t>
            </a:r>
            <a:r>
              <a:rPr lang="pt-PT" dirty="0"/>
              <a:t>. 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CF1F6F5-230A-AF48-A090-3B430E6D09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400" y="1745552"/>
            <a:ext cx="4187440" cy="4481541"/>
          </a:xfrm>
          <a:prstGeom prst="rect">
            <a:avLst/>
          </a:prstGeom>
        </p:spPr>
      </p:pic>
      <p:sp>
        <p:nvSpPr>
          <p:cNvPr id="17" name="Rectângulo 10">
            <a:extLst>
              <a:ext uri="{FF2B5EF4-FFF2-40B4-BE49-F238E27FC236}">
                <a16:creationId xmlns:a16="http://schemas.microsoft.com/office/drawing/2014/main" id="{BA0EDB83-8BB2-BF4E-9528-DD16416D5F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r>
              <a:rPr lang="pt-PT" sz="1000" dirty="0">
                <a:highlight>
                  <a:srgbClr val="FFFF00"/>
                </a:highlight>
              </a:rPr>
              <a:t>, Angular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6919608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41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6. Angular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E876B9C-BA8D-CF44-891A-0E2B8E8A8DCF}"/>
              </a:ext>
            </a:extLst>
          </p:cNvPr>
          <p:cNvSpPr txBox="1"/>
          <p:nvPr/>
        </p:nvSpPr>
        <p:spPr>
          <a:xfrm>
            <a:off x="79852" y="1022242"/>
            <a:ext cx="91867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Data </a:t>
            </a:r>
            <a:r>
              <a:rPr lang="pt-PT" dirty="0" err="1"/>
              <a:t>Service</a:t>
            </a:r>
            <a:r>
              <a:rPr lang="pt-PT" dirty="0"/>
              <a:t> </a:t>
            </a:r>
            <a:r>
              <a:rPr lang="pt-PT" dirty="0" err="1"/>
              <a:t>Using</a:t>
            </a:r>
            <a:r>
              <a:rPr lang="pt-PT" dirty="0"/>
              <a:t> </a:t>
            </a:r>
            <a:r>
              <a:rPr lang="pt-PT" dirty="0" err="1"/>
              <a:t>HTTPInterceptor</a:t>
            </a:r>
            <a:endParaRPr lang="pt-PT" dirty="0"/>
          </a:p>
          <a:p>
            <a:r>
              <a:rPr lang="pt-PT" dirty="0" err="1"/>
              <a:t>This</a:t>
            </a:r>
            <a:r>
              <a:rPr lang="pt-PT" dirty="0"/>
              <a:t> </a:t>
            </a:r>
            <a:r>
              <a:rPr lang="pt-PT" dirty="0" err="1"/>
              <a:t>service</a:t>
            </a:r>
            <a:r>
              <a:rPr lang="pt-PT" dirty="0"/>
              <a:t> </a:t>
            </a:r>
            <a:r>
              <a:rPr lang="pt-PT" dirty="0" err="1"/>
              <a:t>provides</a:t>
            </a:r>
            <a:r>
              <a:rPr lang="pt-PT" dirty="0"/>
              <a:t> </a:t>
            </a:r>
            <a:r>
              <a:rPr lang="pt-PT" dirty="0" err="1"/>
              <a:t>methods</a:t>
            </a:r>
            <a:r>
              <a:rPr lang="pt-PT" dirty="0"/>
              <a:t> to </a:t>
            </a:r>
            <a:r>
              <a:rPr lang="pt-PT" dirty="0" err="1"/>
              <a:t>access</a:t>
            </a:r>
            <a:r>
              <a:rPr lang="pt-PT" dirty="0"/>
              <a:t> </a:t>
            </a:r>
            <a:r>
              <a:rPr lang="pt-PT" dirty="0" err="1"/>
              <a:t>public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protected</a:t>
            </a:r>
            <a:r>
              <a:rPr lang="pt-PT" dirty="0"/>
              <a:t> </a:t>
            </a:r>
            <a:r>
              <a:rPr lang="pt-PT" dirty="0" err="1"/>
              <a:t>resources</a:t>
            </a:r>
            <a:r>
              <a:rPr lang="pt-PT" dirty="0"/>
              <a:t>, </a:t>
            </a:r>
            <a:r>
              <a:rPr lang="pt-PT" dirty="0" err="1"/>
              <a:t>depending</a:t>
            </a:r>
            <a:r>
              <a:rPr lang="pt-PT" dirty="0"/>
              <a:t> </a:t>
            </a:r>
            <a:r>
              <a:rPr lang="pt-PT" dirty="0" err="1"/>
              <a:t>if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is</a:t>
            </a:r>
            <a:br>
              <a:rPr lang="pt-PT" dirty="0"/>
            </a:br>
            <a:r>
              <a:rPr lang="pt-PT" dirty="0"/>
              <a:t>na </a:t>
            </a:r>
            <a:r>
              <a:rPr lang="pt-PT" dirty="0" err="1"/>
              <a:t>Admin</a:t>
            </a:r>
            <a:r>
              <a:rPr lang="pt-PT" dirty="0"/>
              <a:t>, </a:t>
            </a:r>
            <a:r>
              <a:rPr lang="pt-PT" dirty="0" err="1"/>
              <a:t>Moderator</a:t>
            </a:r>
            <a:r>
              <a:rPr lang="pt-PT" dirty="0"/>
              <a:t> </a:t>
            </a:r>
            <a:r>
              <a:rPr lang="pt-PT" dirty="0" err="1"/>
              <a:t>or</a:t>
            </a:r>
            <a:r>
              <a:rPr lang="pt-PT" dirty="0"/>
              <a:t> </a:t>
            </a:r>
            <a:r>
              <a:rPr lang="pt-PT" dirty="0" err="1"/>
              <a:t>just</a:t>
            </a:r>
            <a:r>
              <a:rPr lang="pt-PT" dirty="0"/>
              <a:t> a regular User.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2CFCB16-EBA1-2F43-8172-46422915C1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95600" y="2198062"/>
            <a:ext cx="3077633" cy="3666004"/>
          </a:xfrm>
          <a:prstGeom prst="rect">
            <a:avLst/>
          </a:prstGeom>
        </p:spPr>
      </p:pic>
      <p:sp>
        <p:nvSpPr>
          <p:cNvPr id="17" name="Rectângulo 10">
            <a:extLst>
              <a:ext uri="{FF2B5EF4-FFF2-40B4-BE49-F238E27FC236}">
                <a16:creationId xmlns:a16="http://schemas.microsoft.com/office/drawing/2014/main" id="{F06875F3-78EA-AF4C-890B-6491D67EB5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r>
              <a:rPr lang="pt-PT" sz="1000" dirty="0">
                <a:highlight>
                  <a:srgbClr val="FFFF00"/>
                </a:highlight>
              </a:rPr>
              <a:t>, Angular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881621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42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6. Angular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C5F83FC-490F-A043-84FC-436E7879AE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1913" y="1742927"/>
            <a:ext cx="7416425" cy="448356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C6D4D19-1727-2B4A-8920-4CED8B5A3E76}"/>
              </a:ext>
            </a:extLst>
          </p:cNvPr>
          <p:cNvSpPr txBox="1"/>
          <p:nvPr/>
        </p:nvSpPr>
        <p:spPr>
          <a:xfrm>
            <a:off x="3500488" y="1190334"/>
            <a:ext cx="2143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Routing</a:t>
            </a:r>
            <a:r>
              <a:rPr lang="pt-PT" dirty="0"/>
              <a:t> </a:t>
            </a:r>
            <a:r>
              <a:rPr lang="pt-PT" dirty="0" err="1"/>
              <a:t>Components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4938988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43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6. Angular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215D4FBC-9A20-DD4A-8E5F-2B09D237A4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2286000"/>
            <a:ext cx="6629400" cy="3719081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E03BDC5-0A2D-4C48-B825-43F14DDD0472}"/>
              </a:ext>
            </a:extLst>
          </p:cNvPr>
          <p:cNvSpPr txBox="1"/>
          <p:nvPr/>
        </p:nvSpPr>
        <p:spPr>
          <a:xfrm>
            <a:off x="3165653" y="1654731"/>
            <a:ext cx="28126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App</a:t>
            </a:r>
            <a:r>
              <a:rPr lang="pt-PT" dirty="0"/>
              <a:t> Modules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Bootstrap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0994021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44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6. Angular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C289A68-250A-5E48-B2AA-4FC911B4AF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" y="1981200"/>
            <a:ext cx="7315200" cy="403182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F804F4B-362E-E545-A032-01A03E95DDE6}"/>
              </a:ext>
            </a:extLst>
          </p:cNvPr>
          <p:cNvSpPr txBox="1"/>
          <p:nvPr/>
        </p:nvSpPr>
        <p:spPr>
          <a:xfrm>
            <a:off x="446330" y="1253591"/>
            <a:ext cx="84537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App</a:t>
            </a:r>
            <a:r>
              <a:rPr lang="pt-PT" dirty="0"/>
              <a:t> </a:t>
            </a:r>
            <a:r>
              <a:rPr lang="pt-PT" dirty="0" err="1"/>
              <a:t>Component.ts</a:t>
            </a:r>
            <a:r>
              <a:rPr lang="pt-PT" dirty="0"/>
              <a:t> , </a:t>
            </a:r>
            <a:r>
              <a:rPr lang="pt-PT" dirty="0" err="1"/>
              <a:t>changes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tabs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app</a:t>
            </a:r>
            <a:r>
              <a:rPr lang="pt-PT" dirty="0"/>
              <a:t> </a:t>
            </a:r>
            <a:r>
              <a:rPr lang="pt-PT" dirty="0" err="1"/>
              <a:t>depending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role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user</a:t>
            </a:r>
            <a:r>
              <a:rPr lang="pt-PT" dirty="0"/>
              <a:t>. Also, </a:t>
            </a:r>
            <a:br>
              <a:rPr lang="pt-PT" dirty="0"/>
            </a:br>
            <a:r>
              <a:rPr lang="pt-PT" dirty="0" err="1"/>
              <a:t>ends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tokenStorageService</a:t>
            </a:r>
            <a:r>
              <a:rPr lang="pt-P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42638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45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6. Angular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1DC98C6-9811-FB49-A2E9-985434845E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825" y="1699678"/>
            <a:ext cx="6391823" cy="42672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4474CBC-8D80-D444-98A6-103F98CF4B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6600" y="2524987"/>
            <a:ext cx="5867400" cy="4094646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B644180-CB19-2E4E-BCBA-10AF9AF4860C}"/>
              </a:ext>
            </a:extLst>
          </p:cNvPr>
          <p:cNvSpPr txBox="1"/>
          <p:nvPr/>
        </p:nvSpPr>
        <p:spPr>
          <a:xfrm>
            <a:off x="100146" y="1000959"/>
            <a:ext cx="9146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Register.ts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HTML,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has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register</a:t>
            </a:r>
            <a:r>
              <a:rPr lang="pt-PT" dirty="0"/>
              <a:t> </a:t>
            </a:r>
            <a:r>
              <a:rPr lang="pt-PT" dirty="0" err="1"/>
              <a:t>functions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restrictions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HTML input </a:t>
            </a:r>
            <a:r>
              <a:rPr lang="pt-PT" dirty="0" err="1"/>
              <a:t>fields</a:t>
            </a:r>
            <a:r>
              <a:rPr lang="pt-PT" dirty="0"/>
              <a:t>,</a:t>
            </a:r>
            <a:br>
              <a:rPr lang="pt-PT" dirty="0"/>
            </a:br>
            <a:r>
              <a:rPr lang="pt-PT" dirty="0"/>
              <a:t> </a:t>
            </a:r>
            <a:r>
              <a:rPr lang="pt-PT" dirty="0" err="1"/>
              <a:t>using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*</a:t>
            </a:r>
            <a:r>
              <a:rPr lang="pt-PT" dirty="0" err="1"/>
              <a:t>ngIf</a:t>
            </a:r>
            <a:r>
              <a:rPr lang="pt-PT" dirty="0"/>
              <a:t> </a:t>
            </a:r>
            <a:r>
              <a:rPr lang="pt-PT" dirty="0" err="1"/>
              <a:t>statemtents</a:t>
            </a:r>
            <a:r>
              <a:rPr lang="pt-P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22105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46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6. Angular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0CA67B3-AE2E-0A41-9924-5DDFE16520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2017847"/>
            <a:ext cx="5722446" cy="379026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45AF23B-6A62-2246-9CA1-72771B8D70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1527" y="2554342"/>
            <a:ext cx="5577830" cy="3790261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26EBE5FE-99B8-4F47-ABF4-8D8C29206BF6}"/>
              </a:ext>
            </a:extLst>
          </p:cNvPr>
          <p:cNvSpPr txBox="1"/>
          <p:nvPr/>
        </p:nvSpPr>
        <p:spPr>
          <a:xfrm>
            <a:off x="100146" y="1000959"/>
            <a:ext cx="896309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Login.ts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HTML,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has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login </a:t>
            </a:r>
            <a:r>
              <a:rPr lang="pt-PT" dirty="0" err="1"/>
              <a:t>functions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restrictions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HTML input </a:t>
            </a:r>
            <a:r>
              <a:rPr lang="pt-PT" dirty="0" err="1"/>
              <a:t>fields</a:t>
            </a:r>
            <a:r>
              <a:rPr lang="pt-PT" dirty="0"/>
              <a:t>,</a:t>
            </a:r>
            <a:br>
              <a:rPr lang="pt-PT" dirty="0"/>
            </a:br>
            <a:r>
              <a:rPr lang="pt-PT" dirty="0"/>
              <a:t> </a:t>
            </a:r>
            <a:r>
              <a:rPr lang="pt-PT" dirty="0" err="1"/>
              <a:t>using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*</a:t>
            </a:r>
            <a:r>
              <a:rPr lang="pt-PT" dirty="0" err="1"/>
              <a:t>ngIf</a:t>
            </a:r>
            <a:r>
              <a:rPr lang="pt-PT" dirty="0"/>
              <a:t> </a:t>
            </a:r>
            <a:r>
              <a:rPr lang="pt-PT" dirty="0" err="1"/>
              <a:t>statemtents</a:t>
            </a:r>
            <a:r>
              <a:rPr lang="pt-PT" dirty="0"/>
              <a:t>, for exemple, </a:t>
            </a:r>
            <a:r>
              <a:rPr lang="pt-PT" dirty="0" err="1"/>
              <a:t>it</a:t>
            </a:r>
            <a:r>
              <a:rPr lang="pt-PT" dirty="0"/>
              <a:t> </a:t>
            </a:r>
            <a:r>
              <a:rPr lang="pt-PT" dirty="0" err="1"/>
              <a:t>gives</a:t>
            </a:r>
            <a:r>
              <a:rPr lang="pt-PT" dirty="0"/>
              <a:t> a </a:t>
            </a:r>
            <a:r>
              <a:rPr lang="pt-PT" dirty="0" err="1"/>
              <a:t>warning</a:t>
            </a:r>
            <a:r>
              <a:rPr lang="pt-PT" dirty="0"/>
              <a:t> </a:t>
            </a:r>
            <a:r>
              <a:rPr lang="pt-PT" dirty="0" err="1"/>
              <a:t>if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username</a:t>
            </a:r>
            <a:r>
              <a:rPr lang="pt-PT" dirty="0"/>
              <a:t> input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void</a:t>
            </a:r>
            <a:r>
              <a:rPr lang="pt-PT" dirty="0"/>
              <a:t> </a:t>
            </a:r>
            <a:r>
              <a:rPr lang="pt-PT" dirty="0" err="1"/>
              <a:t>with</a:t>
            </a:r>
            <a:br>
              <a:rPr lang="pt-PT" dirty="0"/>
            </a:br>
            <a:r>
              <a:rPr lang="pt-PT" dirty="0"/>
              <a:t>*</a:t>
            </a:r>
            <a:r>
              <a:rPr lang="pt-PT" dirty="0" err="1"/>
              <a:t>ngIf</a:t>
            </a:r>
            <a:r>
              <a:rPr lang="pt-PT" dirty="0"/>
              <a:t>= “</a:t>
            </a:r>
            <a:r>
              <a:rPr lang="pt-PT" dirty="0" err="1"/>
              <a:t>f.submitted</a:t>
            </a:r>
            <a:r>
              <a:rPr lang="pt-PT" dirty="0"/>
              <a:t> &amp;&amp; </a:t>
            </a:r>
            <a:r>
              <a:rPr lang="pt-PT" dirty="0" err="1"/>
              <a:t>username.invalid</a:t>
            </a:r>
            <a:r>
              <a:rPr lang="pt-PT" dirty="0"/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40587963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47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6. Angular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69C8EA5-7F75-064E-91D7-92945A1D2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000" y="2228990"/>
            <a:ext cx="5791200" cy="292389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F5A56DA-8265-A843-A507-A1FD83D002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9400" y="3527426"/>
            <a:ext cx="3530600" cy="198120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5F206CF1-73B2-0846-9AE3-F99BDEEA0F9F}"/>
              </a:ext>
            </a:extLst>
          </p:cNvPr>
          <p:cNvSpPr txBox="1"/>
          <p:nvPr/>
        </p:nvSpPr>
        <p:spPr>
          <a:xfrm>
            <a:off x="1313159" y="1463020"/>
            <a:ext cx="6517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Basic </a:t>
            </a:r>
            <a:r>
              <a:rPr lang="pt-PT" dirty="0" err="1"/>
              <a:t>HomeComponent</a:t>
            </a:r>
            <a:r>
              <a:rPr lang="pt-PT" dirty="0"/>
              <a:t>, </a:t>
            </a:r>
            <a:r>
              <a:rPr lang="pt-PT" dirty="0" err="1"/>
              <a:t>showing</a:t>
            </a:r>
            <a:r>
              <a:rPr lang="pt-PT" dirty="0"/>
              <a:t> </a:t>
            </a:r>
            <a:r>
              <a:rPr lang="pt-PT" dirty="0" err="1"/>
              <a:t>only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public</a:t>
            </a:r>
            <a:r>
              <a:rPr lang="pt-PT" dirty="0"/>
              <a:t> </a:t>
            </a:r>
            <a:r>
              <a:rPr lang="pt-PT" dirty="0" err="1"/>
              <a:t>content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app</a:t>
            </a:r>
            <a:r>
              <a:rPr lang="pt-P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684280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48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6. Angular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B6E52BFB-846C-3946-9832-C4DDC6D1F0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2030348"/>
            <a:ext cx="4876800" cy="360845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C2420EF-9519-F54D-ACEA-5724366CBF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5081" y="3859134"/>
            <a:ext cx="4876800" cy="1921164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747FDB45-748C-3A48-868A-03CC7D634378}"/>
              </a:ext>
            </a:extLst>
          </p:cNvPr>
          <p:cNvSpPr txBox="1"/>
          <p:nvPr/>
        </p:nvSpPr>
        <p:spPr>
          <a:xfrm>
            <a:off x="2001232" y="1262097"/>
            <a:ext cx="5141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Board</a:t>
            </a:r>
            <a:r>
              <a:rPr lang="pt-PT" dirty="0"/>
              <a:t> </a:t>
            </a:r>
            <a:r>
              <a:rPr lang="pt-PT" dirty="0" err="1"/>
              <a:t>Admin</a:t>
            </a:r>
            <a:r>
              <a:rPr lang="pt-PT" dirty="0"/>
              <a:t> </a:t>
            </a:r>
            <a:r>
              <a:rPr lang="pt-PT" dirty="0" err="1"/>
              <a:t>Page</a:t>
            </a:r>
            <a:r>
              <a:rPr lang="pt-PT" dirty="0"/>
              <a:t>, </a:t>
            </a:r>
            <a:r>
              <a:rPr lang="pt-PT" dirty="0" err="1"/>
              <a:t>checks</a:t>
            </a:r>
            <a:r>
              <a:rPr lang="pt-PT" dirty="0"/>
              <a:t> </a:t>
            </a:r>
            <a:r>
              <a:rPr lang="pt-PT" dirty="0" err="1"/>
              <a:t>if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na </a:t>
            </a:r>
            <a:r>
              <a:rPr lang="pt-PT" dirty="0" err="1"/>
              <a:t>Admin</a:t>
            </a:r>
            <a:r>
              <a:rPr lang="pt-PT" dirty="0"/>
              <a:t>,</a:t>
            </a:r>
          </a:p>
          <a:p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provides</a:t>
            </a:r>
            <a:r>
              <a:rPr lang="pt-PT" dirty="0"/>
              <a:t> </a:t>
            </a:r>
            <a:r>
              <a:rPr lang="pt-PT" dirty="0" err="1"/>
              <a:t>acess</a:t>
            </a:r>
            <a:r>
              <a:rPr lang="pt-PT" dirty="0"/>
              <a:t> to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Admin</a:t>
            </a:r>
            <a:r>
              <a:rPr lang="pt-PT" dirty="0"/>
              <a:t> </a:t>
            </a:r>
            <a:r>
              <a:rPr lang="pt-PT" dirty="0" err="1"/>
              <a:t>content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app</a:t>
            </a:r>
            <a:r>
              <a:rPr lang="pt-P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992946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49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6. Angular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Implementation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107540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5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2.2 Technologies, Tools, Frameworks</a:t>
            </a:r>
            <a:endParaRPr lang="pt-PT" sz="20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A919575-289B-DB44-ABA1-96C13B43D5A6}"/>
              </a:ext>
            </a:extLst>
          </p:cNvPr>
          <p:cNvSpPr txBox="1"/>
          <p:nvPr/>
        </p:nvSpPr>
        <p:spPr>
          <a:xfrm>
            <a:off x="3578087" y="469127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PT" dirty="0"/>
          </a:p>
          <a:p>
            <a:endParaRPr lang="pt-PT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E2AD657-702D-2D45-BBF8-0AEC2D1C1B25}"/>
              </a:ext>
            </a:extLst>
          </p:cNvPr>
          <p:cNvSpPr txBox="1"/>
          <p:nvPr/>
        </p:nvSpPr>
        <p:spPr>
          <a:xfrm>
            <a:off x="354012" y="4074526"/>
            <a:ext cx="8435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ExpressJS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a web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framework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provides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simple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API to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build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websites, web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apps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back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ends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ExpressJS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need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worry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about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level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protocols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, processes, etc.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E21A63C-6D37-9E4B-997C-991FC343EA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0749" y="1102465"/>
            <a:ext cx="4762500" cy="2730500"/>
          </a:xfrm>
          <a:prstGeom prst="rect">
            <a:avLst/>
          </a:prstGeom>
        </p:spPr>
      </p:pic>
      <p:sp>
        <p:nvSpPr>
          <p:cNvPr id="20" name="Rectângulo 10">
            <a:extLst>
              <a:ext uri="{FF2B5EF4-FFF2-40B4-BE49-F238E27FC236}">
                <a16:creationId xmlns:a16="http://schemas.microsoft.com/office/drawing/2014/main" id="{9751DE64-D2DE-F34F-B3B5-C9505D225F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356496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50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7. GitHub </a:t>
            </a:r>
            <a:r>
              <a:rPr lang="pt-PT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Repository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6" name="Rectângulo 10">
            <a:extLst>
              <a:ext uri="{FF2B5EF4-FFF2-40B4-BE49-F238E27FC236}">
                <a16:creationId xmlns:a16="http://schemas.microsoft.com/office/drawing/2014/main" id="{57899FB0-35BB-E643-8CF5-12A6C351C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6287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EBB630E-2112-EC44-9F77-1D12C6D477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" y="1570376"/>
            <a:ext cx="7543800" cy="423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607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51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8. Bibliography and Web References</a:t>
            </a:r>
            <a:endParaRPr lang="pt-PT" sz="20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9" name="Rectângulo 10"/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635543B-43AF-7B48-91A2-3FE736CB9F4E}"/>
              </a:ext>
            </a:extLst>
          </p:cNvPr>
          <p:cNvSpPr txBox="1"/>
          <p:nvPr/>
        </p:nvSpPr>
        <p:spPr>
          <a:xfrm>
            <a:off x="306388" y="1659614"/>
            <a:ext cx="85725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hlinkClick r:id="rId6"/>
              </a:rPr>
              <a:t>https://pplware.sapo.pt/tutoriais/node-js-aprenda-criar-um-servidor-web-menos-1-minuto/</a:t>
            </a: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hlinkClick r:id="rId7"/>
              </a:rPr>
              <a:t>https://developer.mozilla.org/pt-PT/docs/Web/HTTP/CORS</a:t>
            </a:r>
            <a:r>
              <a:rPr lang="pt-PT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hlinkClick r:id="rId8"/>
              </a:rPr>
              <a:t>https://www.luiztools.com.br/post/tutorial-de-crud-com-node-js-sequelize-e-mysql/</a:t>
            </a:r>
            <a:r>
              <a:rPr lang="pt-PT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hlinkClick r:id="rId9"/>
              </a:rPr>
              <a:t>https://www.tutorialspoint.com/expressjs/expressjs_overview.htm</a:t>
            </a:r>
            <a:r>
              <a:rPr lang="pt-PT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hlinkClick r:id="rId10"/>
              </a:rPr>
              <a:t>https://expressjs.com</a:t>
            </a:r>
            <a:r>
              <a:rPr lang="pt-PT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hlinkClick r:id="rId11"/>
              </a:rPr>
              <a:t>https://searchoracle.techtarget.com/definition/MySQL</a:t>
            </a:r>
            <a:r>
              <a:rPr lang="pt-PT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hlinkClick r:id="rId12"/>
              </a:rPr>
              <a:t>http://expressjs.com/en/resources/middleware/body-parser.html</a:t>
            </a:r>
            <a:r>
              <a:rPr lang="pt-PT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hlinkClick r:id="rId13"/>
              </a:rPr>
              <a:t>https://bezkoder.com/node-js-jwt-authentication-mysql/</a:t>
            </a:r>
            <a:r>
              <a:rPr lang="pt-PT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hlinkClick r:id="rId14"/>
              </a:rPr>
              <a:t>https://sequelize.org</a:t>
            </a:r>
            <a:r>
              <a:rPr lang="pt-PT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hlinkClick r:id="rId15"/>
              </a:rPr>
              <a:t>https://jwt.io</a:t>
            </a:r>
            <a:r>
              <a:rPr lang="pt-PT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hlinkClick r:id="rId16"/>
              </a:rPr>
              <a:t>https://github.com/dcodeIO/bcrypt.js#usage---async</a:t>
            </a:r>
            <a:endParaRPr lang="pt-P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dirty="0">
                <a:hlinkClick r:id="rId17"/>
              </a:rPr>
              <a:t>https://nodejs.org/en/</a:t>
            </a:r>
            <a:r>
              <a:rPr lang="pt-PT" dirty="0"/>
              <a:t> 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914488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2"/>
          <p:cNvSpPr txBox="1">
            <a:spLocks noChangeArrowheads="1"/>
          </p:cNvSpPr>
          <p:nvPr/>
        </p:nvSpPr>
        <p:spPr bwMode="auto">
          <a:xfrm>
            <a:off x="3162300" y="1666081"/>
            <a:ext cx="7129462" cy="1468437"/>
          </a:xfrm>
          <a:prstGeom prst="rect">
            <a:avLst/>
          </a:prstGeom>
          <a:noFill/>
          <a:ln w="9525" cap="rnd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5867400" y="3962400"/>
            <a:ext cx="5029200" cy="184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50000"/>
              </a:lnSpc>
            </a:pPr>
            <a:endParaRPr lang="en-US" sz="1200" b="1" dirty="0"/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C000"/>
                </a:solidFill>
                <a:latin typeface="Arial"/>
                <a:cs typeface="Arial"/>
              </a:rPr>
              <a:t>■</a:t>
            </a:r>
            <a:r>
              <a:rPr lang="en-US" sz="1200" b="1" dirty="0">
                <a:latin typeface="Arial"/>
                <a:cs typeface="Arial"/>
              </a:rPr>
              <a:t> Coordinator</a:t>
            </a:r>
            <a:r>
              <a:rPr lang="en-US" sz="1200" b="1" dirty="0"/>
              <a:t>: Prof. Doctor </a:t>
            </a:r>
            <a:r>
              <a:rPr lang="en-US" sz="1200" b="1" dirty="0">
                <a:highlight>
                  <a:srgbClr val="FFFF00"/>
                </a:highlight>
              </a:rPr>
              <a:t>Jorge Ribeiro</a:t>
            </a:r>
            <a:endParaRPr lang="en-US" sz="1100" dirty="0">
              <a:highlight>
                <a:srgbClr val="FFFF00"/>
              </a:highlight>
            </a:endParaRPr>
          </a:p>
          <a:p>
            <a:pPr>
              <a:lnSpc>
                <a:spcPct val="150000"/>
              </a:lnSpc>
            </a:pPr>
            <a:endParaRPr lang="en-US" sz="11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</a:rPr>
              <a:t>Instituto </a:t>
            </a:r>
            <a:r>
              <a:rPr lang="en-US" sz="1100" dirty="0" err="1">
                <a:solidFill>
                  <a:schemeClr val="tx2"/>
                </a:solidFill>
              </a:rPr>
              <a:t>Politécnico</a:t>
            </a:r>
            <a:r>
              <a:rPr lang="en-US" sz="1100" dirty="0">
                <a:solidFill>
                  <a:schemeClr val="tx2"/>
                </a:solidFill>
              </a:rPr>
              <a:t> de Viana do Castelo</a:t>
            </a:r>
            <a:endParaRPr lang="en-US" sz="1100" dirty="0"/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</a:rPr>
              <a:t>Escola Superior de </a:t>
            </a:r>
            <a:r>
              <a:rPr lang="en-US" sz="1100" dirty="0" err="1">
                <a:solidFill>
                  <a:schemeClr val="tx2"/>
                </a:solidFill>
              </a:rPr>
              <a:t>Tecnologia</a:t>
            </a:r>
            <a:r>
              <a:rPr lang="en-US" sz="1100" dirty="0">
                <a:solidFill>
                  <a:schemeClr val="tx2"/>
                </a:solidFill>
              </a:rPr>
              <a:t> e </a:t>
            </a:r>
            <a:r>
              <a:rPr lang="en-US" sz="1100" dirty="0" err="1">
                <a:solidFill>
                  <a:schemeClr val="tx2"/>
                </a:solidFill>
              </a:rPr>
              <a:t>Gestão</a:t>
            </a:r>
            <a:r>
              <a:rPr lang="en-US" sz="1100" dirty="0">
                <a:solidFill>
                  <a:schemeClr val="tx2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</a:rPr>
              <a:t>www.ipvc.pt</a:t>
            </a:r>
          </a:p>
          <a:p>
            <a:pPr>
              <a:lnSpc>
                <a:spcPct val="150000"/>
              </a:lnSpc>
            </a:pPr>
            <a:br>
              <a:rPr lang="en-US" sz="1200" dirty="0"/>
            </a:br>
            <a:endParaRPr lang="en-US" sz="1200" dirty="0"/>
          </a:p>
        </p:txBody>
      </p:sp>
      <p:sp>
        <p:nvSpPr>
          <p:cNvPr id="6" name="Line 9"/>
          <p:cNvSpPr>
            <a:spLocks noChangeShapeType="1"/>
          </p:cNvSpPr>
          <p:nvPr/>
        </p:nvSpPr>
        <p:spPr bwMode="auto">
          <a:xfrm>
            <a:off x="-6350" y="6173788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9" name="Picture 41" descr="logotipo - ipv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228600"/>
            <a:ext cx="1066800" cy="1194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ângulo 9"/>
          <p:cNvSpPr/>
          <p:nvPr/>
        </p:nvSpPr>
        <p:spPr>
          <a:xfrm>
            <a:off x="1295400" y="446869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cap="all" dirty="0"/>
              <a:t>Graduation IN Informatics engineering</a:t>
            </a:r>
            <a:endParaRPr lang="en-US" dirty="0"/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1066800" y="3048000"/>
            <a:ext cx="419100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endParaRPr lang="en-US" sz="2000" b="1" dirty="0">
              <a:solidFill>
                <a:schemeClr val="tx2"/>
              </a:solidFill>
            </a:endParaRPr>
          </a:p>
          <a:p>
            <a:pPr algn="just"/>
            <a:r>
              <a:rPr lang="en-US" sz="2000" b="1" dirty="0">
                <a:solidFill>
                  <a:srgbClr val="FFC000"/>
                </a:solidFill>
                <a:cs typeface="Arial"/>
              </a:rPr>
              <a:t>■ </a:t>
            </a:r>
            <a:r>
              <a:rPr lang="en-US" sz="2000" b="1" dirty="0">
                <a:solidFill>
                  <a:schemeClr val="tx2"/>
                </a:solidFill>
                <a:cs typeface="Arial"/>
              </a:rPr>
              <a:t>Course Unit</a:t>
            </a:r>
            <a:r>
              <a:rPr lang="en-US" sz="2000" b="1" dirty="0">
                <a:solidFill>
                  <a:schemeClr val="tx2"/>
                </a:solidFill>
              </a:rPr>
              <a:t>: Project III </a:t>
            </a:r>
          </a:p>
          <a:p>
            <a:pPr algn="just"/>
            <a:r>
              <a:rPr lang="en-US" sz="2000" b="1" dirty="0">
                <a:solidFill>
                  <a:schemeClr val="tx2"/>
                </a:solidFill>
              </a:rPr>
              <a:t>                                                                               </a:t>
            </a:r>
            <a:endParaRPr lang="en-US" sz="2000" b="1" i="1" dirty="0">
              <a:solidFill>
                <a:schemeClr val="tx2"/>
              </a:solidFill>
            </a:endParaRPr>
          </a:p>
          <a:p>
            <a:pPr algn="just"/>
            <a:endParaRPr lang="en-US" sz="2000" i="1" dirty="0"/>
          </a:p>
          <a:p>
            <a:pPr algn="just"/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4114800" y="2215633"/>
            <a:ext cx="45370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dirty="0" err="1"/>
              <a:t>Backend</a:t>
            </a:r>
            <a:r>
              <a:rPr lang="pt-PT" dirty="0"/>
              <a:t> </a:t>
            </a:r>
            <a:r>
              <a:rPr lang="pt-PT" dirty="0" err="1"/>
              <a:t>Node.js</a:t>
            </a:r>
            <a:r>
              <a:rPr lang="pt-PT" dirty="0"/>
              <a:t>, Express, </a:t>
            </a:r>
            <a:r>
              <a:rPr lang="pt-PT" dirty="0" err="1"/>
              <a:t>MySQL</a:t>
            </a:r>
            <a:endParaRPr lang="en-US" sz="20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914400" y="4038600"/>
            <a:ext cx="4191000" cy="1231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70000"/>
              </a:lnSpc>
            </a:pPr>
            <a:r>
              <a:rPr lang="en-US" sz="2000" b="1" dirty="0"/>
              <a:t>Luís Alonso 17506</a:t>
            </a:r>
          </a:p>
          <a:p>
            <a:pPr algn="just"/>
            <a:endParaRPr lang="en-US" sz="2000" i="1" dirty="0"/>
          </a:p>
          <a:p>
            <a:pPr algn="just"/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15" name="Rectângulo 14"/>
          <p:cNvSpPr/>
          <p:nvPr/>
        </p:nvSpPr>
        <p:spPr>
          <a:xfrm>
            <a:off x="1828800" y="5486400"/>
            <a:ext cx="19368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tx2"/>
                </a:solidFill>
              </a:rPr>
              <a:t>School Year: 2020/2021</a:t>
            </a:r>
            <a:endParaRPr lang="en-US" sz="14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7B43D2C-A853-45F1-9156-CCF3DD52E42A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67936"/>
            <a:ext cx="2286001" cy="527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6">
            <a:extLst>
              <a:ext uri="{FF2B5EF4-FFF2-40B4-BE49-F238E27FC236}">
                <a16:creationId xmlns:a16="http://schemas.microsoft.com/office/drawing/2014/main" id="{3A34B230-80AC-4BBC-82EA-DE80C7A68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587" y="851204"/>
            <a:ext cx="147637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840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6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2.3 Technologies, Tools, Frameworks</a:t>
            </a:r>
            <a:endParaRPr lang="pt-PT" sz="20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A919575-289B-DB44-ABA1-96C13B43D5A6}"/>
              </a:ext>
            </a:extLst>
          </p:cNvPr>
          <p:cNvSpPr txBox="1"/>
          <p:nvPr/>
        </p:nvSpPr>
        <p:spPr>
          <a:xfrm>
            <a:off x="3578087" y="469127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PT" dirty="0"/>
          </a:p>
          <a:p>
            <a:endParaRPr lang="pt-PT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ED9835B-6936-4D4A-B2CE-ABB56E8C5E04}"/>
              </a:ext>
            </a:extLst>
          </p:cNvPr>
          <p:cNvSpPr txBox="1"/>
          <p:nvPr/>
        </p:nvSpPr>
        <p:spPr>
          <a:xfrm>
            <a:off x="1144368" y="3894256"/>
            <a:ext cx="68552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Oracle-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backed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open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source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relational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management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system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(RDBMS)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Structured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Query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Language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(SQL). 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runs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on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virtually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platforms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including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 Linux, UNIX 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 Windows.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Although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can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in a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wide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range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MySQL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most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often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associated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web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applications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online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publishing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6307231-4A4D-4F4F-B3D7-4EB594F2FC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3817" y="1724520"/>
            <a:ext cx="2476365" cy="1650910"/>
          </a:xfrm>
          <a:prstGeom prst="rect">
            <a:avLst/>
          </a:prstGeom>
        </p:spPr>
      </p:pic>
      <p:sp>
        <p:nvSpPr>
          <p:cNvPr id="20" name="Rectângulo 10">
            <a:extLst>
              <a:ext uri="{FF2B5EF4-FFF2-40B4-BE49-F238E27FC236}">
                <a16:creationId xmlns:a16="http://schemas.microsoft.com/office/drawing/2014/main" id="{ACAF6C0B-0999-5C46-8D2A-7B268B0EE5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834190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7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2.4 Technologies, Tools, Frameworks</a:t>
            </a:r>
            <a:endParaRPr lang="pt-PT" sz="20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A919575-289B-DB44-ABA1-96C13B43D5A6}"/>
              </a:ext>
            </a:extLst>
          </p:cNvPr>
          <p:cNvSpPr txBox="1"/>
          <p:nvPr/>
        </p:nvSpPr>
        <p:spPr>
          <a:xfrm>
            <a:off x="3578087" y="469127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PT" dirty="0"/>
          </a:p>
          <a:p>
            <a:endParaRPr lang="pt-PT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52B2A75-DAA3-264D-AB75-AAA1D21412AF}"/>
              </a:ext>
            </a:extLst>
          </p:cNvPr>
          <p:cNvSpPr txBox="1"/>
          <p:nvPr/>
        </p:nvSpPr>
        <p:spPr>
          <a:xfrm>
            <a:off x="1363429" y="1911330"/>
            <a:ext cx="6417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3200" dirty="0"/>
              <a:t>Cross-</a:t>
            </a:r>
            <a:r>
              <a:rPr lang="pt-PT" sz="3200" dirty="0" err="1"/>
              <a:t>Origin</a:t>
            </a:r>
            <a:r>
              <a:rPr lang="pt-PT" sz="3200" dirty="0"/>
              <a:t> </a:t>
            </a:r>
            <a:r>
              <a:rPr lang="pt-PT" sz="3200" dirty="0" err="1"/>
              <a:t>Resource</a:t>
            </a:r>
            <a:r>
              <a:rPr lang="pt-PT" sz="3200" dirty="0"/>
              <a:t> </a:t>
            </a:r>
            <a:r>
              <a:rPr lang="pt-PT" sz="3200" dirty="0" err="1"/>
              <a:t>Sharing</a:t>
            </a:r>
            <a:r>
              <a:rPr lang="pt-PT" sz="3200" dirty="0"/>
              <a:t> (CORS)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5B3C3DE-F4CF-BE47-8062-BD16B5AFCF04}"/>
              </a:ext>
            </a:extLst>
          </p:cNvPr>
          <p:cNvSpPr txBox="1"/>
          <p:nvPr/>
        </p:nvSpPr>
        <p:spPr>
          <a:xfrm>
            <a:off x="1416807" y="3452238"/>
            <a:ext cx="65128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Cross-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Origin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Sharing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(CORS)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mechanism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uses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additional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 HTTP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headers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tell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a browser to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let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a web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running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origin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permission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access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selected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a server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at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origin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. A web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executes a cross-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origin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HTTP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when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it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requests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resource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that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has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different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origin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domain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protocol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port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its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own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origin</a:t>
            </a:r>
            <a:r>
              <a:rPr lang="pt-PT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20" name="Rectângulo 10">
            <a:extLst>
              <a:ext uri="{FF2B5EF4-FFF2-40B4-BE49-F238E27FC236}">
                <a16:creationId xmlns:a16="http://schemas.microsoft.com/office/drawing/2014/main" id="{5A2CB92D-002F-744B-9693-787E88DE45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287641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8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2.5 Technologies, Tools, Frameworks</a:t>
            </a:r>
            <a:endParaRPr lang="pt-PT" sz="20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A919575-289B-DB44-ABA1-96C13B43D5A6}"/>
              </a:ext>
            </a:extLst>
          </p:cNvPr>
          <p:cNvSpPr txBox="1"/>
          <p:nvPr/>
        </p:nvSpPr>
        <p:spPr>
          <a:xfrm>
            <a:off x="3578087" y="469127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PT" dirty="0"/>
          </a:p>
          <a:p>
            <a:endParaRPr lang="pt-PT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2D41084-FA33-7C49-A4D3-2FD3A58F619F}"/>
              </a:ext>
            </a:extLst>
          </p:cNvPr>
          <p:cNvSpPr txBox="1"/>
          <p:nvPr/>
        </p:nvSpPr>
        <p:spPr>
          <a:xfrm>
            <a:off x="3043761" y="1788412"/>
            <a:ext cx="30564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3200" dirty="0"/>
              <a:t>CORS </a:t>
            </a:r>
            <a:r>
              <a:rPr lang="pt-PT" sz="3200" dirty="0" err="1"/>
              <a:t>BodyParser</a:t>
            </a:r>
            <a:endParaRPr lang="pt-PT" sz="32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0D42A7F-B2E7-784A-82CC-74D4DC57113B}"/>
              </a:ext>
            </a:extLst>
          </p:cNvPr>
          <p:cNvSpPr txBox="1"/>
          <p:nvPr/>
        </p:nvSpPr>
        <p:spPr>
          <a:xfrm>
            <a:off x="558424" y="3688080"/>
            <a:ext cx="8229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Parse </a:t>
            </a:r>
            <a:r>
              <a:rPr lang="pt-PT" dirty="0" err="1"/>
              <a:t>incoming</a:t>
            </a:r>
            <a:r>
              <a:rPr lang="pt-PT" dirty="0"/>
              <a:t> </a:t>
            </a:r>
            <a:r>
              <a:rPr lang="pt-PT" dirty="0" err="1"/>
              <a:t>request</a:t>
            </a:r>
            <a:r>
              <a:rPr lang="pt-PT" dirty="0"/>
              <a:t> bodies in a </a:t>
            </a:r>
            <a:r>
              <a:rPr lang="pt-PT" dirty="0" err="1"/>
              <a:t>middleware</a:t>
            </a:r>
            <a:r>
              <a:rPr lang="pt-PT" dirty="0"/>
              <a:t> </a:t>
            </a:r>
            <a:r>
              <a:rPr lang="pt-PT" dirty="0" err="1"/>
              <a:t>before</a:t>
            </a:r>
            <a:r>
              <a:rPr lang="pt-PT" dirty="0"/>
              <a:t> </a:t>
            </a:r>
            <a:r>
              <a:rPr lang="pt-PT" dirty="0" err="1"/>
              <a:t>your</a:t>
            </a:r>
            <a:r>
              <a:rPr lang="pt-PT" dirty="0"/>
              <a:t> </a:t>
            </a:r>
            <a:r>
              <a:rPr lang="pt-PT" dirty="0" err="1"/>
              <a:t>handlers</a:t>
            </a:r>
            <a:r>
              <a:rPr lang="pt-PT" dirty="0"/>
              <a:t>, </a:t>
            </a:r>
            <a:r>
              <a:rPr lang="pt-PT" dirty="0" err="1"/>
              <a:t>available</a:t>
            </a:r>
            <a:r>
              <a:rPr lang="pt-PT" dirty="0"/>
              <a:t> </a:t>
            </a:r>
            <a:r>
              <a:rPr lang="pt-PT" dirty="0" err="1"/>
              <a:t>under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 </a:t>
            </a:r>
            <a:r>
              <a:rPr lang="pt-PT" dirty="0" err="1"/>
              <a:t>req.body</a:t>
            </a:r>
            <a:r>
              <a:rPr lang="pt-PT" dirty="0"/>
              <a:t> </a:t>
            </a:r>
            <a:r>
              <a:rPr lang="pt-PT" dirty="0" err="1"/>
              <a:t>property</a:t>
            </a:r>
            <a:r>
              <a:rPr lang="pt-PT" dirty="0"/>
              <a:t>.</a:t>
            </a:r>
          </a:p>
        </p:txBody>
      </p:sp>
      <p:sp>
        <p:nvSpPr>
          <p:cNvPr id="20" name="Rectângulo 10">
            <a:extLst>
              <a:ext uri="{FF2B5EF4-FFF2-40B4-BE49-F238E27FC236}">
                <a16:creationId xmlns:a16="http://schemas.microsoft.com/office/drawing/2014/main" id="{895C39A4-8703-194B-BAAA-3DAC82BCA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954951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Line 9"/>
          <p:cNvSpPr>
            <a:spLocks noChangeShapeType="1"/>
          </p:cNvSpPr>
          <p:nvPr/>
        </p:nvSpPr>
        <p:spPr bwMode="auto">
          <a:xfrm>
            <a:off x="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207375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9</a:t>
            </a:fld>
            <a:r>
              <a:rPr lang="pt-PT" sz="1000" dirty="0"/>
              <a:t> -</a:t>
            </a:r>
          </a:p>
        </p:txBody>
      </p:sp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b="1" dirty="0">
                <a:solidFill>
                  <a:srgbClr val="C00000"/>
                </a:solidFill>
                <a:latin typeface="Arial" pitchFamily="34" charset="0"/>
                <a:cs typeface="Arial" pitchFamily="34" charset="0"/>
              </a:rPr>
              <a:t>2.6 Technologies, Tools, Frameworks</a:t>
            </a:r>
            <a:endParaRPr lang="pt-PT" sz="20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/>
              <a:cs typeface="Arial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Imagem 2" descr="Uma imagem com texto, garrafa, símbolo&#10;&#10;Descrição gerada automaticamente">
            <a:extLst>
              <a:ext uri="{FF2B5EF4-FFF2-40B4-BE49-F238E27FC236}">
                <a16:creationId xmlns:a16="http://schemas.microsoft.com/office/drawing/2014/main" id="{7A2D5D2C-2A1C-4306-92C5-A68F16688827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593" y="6435094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41" descr="logotipo - ipvc">
            <a:extLst>
              <a:ext uri="{FF2B5EF4-FFF2-40B4-BE49-F238E27FC236}">
                <a16:creationId xmlns:a16="http://schemas.microsoft.com/office/drawing/2014/main" id="{B0103065-91D2-498E-9FAE-C637DAAA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29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ângulo 19">
            <a:extLst>
              <a:ext uri="{FF2B5EF4-FFF2-40B4-BE49-F238E27FC236}">
                <a16:creationId xmlns:a16="http://schemas.microsoft.com/office/drawing/2014/main" id="{1813D7AF-7E68-475D-A329-61CBE48FA184}"/>
              </a:ext>
            </a:extLst>
          </p:cNvPr>
          <p:cNvSpPr/>
          <p:nvPr/>
        </p:nvSpPr>
        <p:spPr>
          <a:xfrm>
            <a:off x="4673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/>
              <a:t>Graduation</a:t>
            </a:r>
            <a:r>
              <a:rPr lang="pt-PT" sz="1100" b="1" cap="all" dirty="0"/>
              <a:t> IN </a:t>
            </a:r>
            <a:r>
              <a:rPr lang="pt-PT" sz="1100" b="1" cap="all" dirty="0" err="1"/>
              <a:t>Informatics</a:t>
            </a:r>
            <a:r>
              <a:rPr lang="pt-PT" sz="1100" b="1" cap="all" dirty="0"/>
              <a:t> </a:t>
            </a:r>
            <a:r>
              <a:rPr lang="pt-PT" sz="1100" b="1" cap="all" dirty="0" err="1"/>
              <a:t>engineering</a:t>
            </a:r>
            <a:endParaRPr lang="pt-PT" sz="1100" dirty="0"/>
          </a:p>
        </p:txBody>
      </p:sp>
      <p:sp>
        <p:nvSpPr>
          <p:cNvPr id="6" name="Rectângulo 14">
            <a:extLst>
              <a:ext uri="{FF2B5EF4-FFF2-40B4-BE49-F238E27FC236}">
                <a16:creationId xmlns:a16="http://schemas.microsoft.com/office/drawing/2014/main" id="{D9025A51-FE17-464B-A0BB-A342AE7459CA}"/>
              </a:ext>
            </a:extLst>
          </p:cNvPr>
          <p:cNvSpPr/>
          <p:nvPr/>
        </p:nvSpPr>
        <p:spPr>
          <a:xfrm>
            <a:off x="7066839" y="490354"/>
            <a:ext cx="10971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A919575-289B-DB44-ABA1-96C13B43D5A6}"/>
              </a:ext>
            </a:extLst>
          </p:cNvPr>
          <p:cNvSpPr txBox="1"/>
          <p:nvPr/>
        </p:nvSpPr>
        <p:spPr>
          <a:xfrm>
            <a:off x="3578087" y="4691270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PT" dirty="0"/>
          </a:p>
          <a:p>
            <a:endParaRPr lang="pt-PT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2A94D4D-7A27-3B4E-8068-0A43D954EB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2883" y="1555255"/>
            <a:ext cx="3260682" cy="904698"/>
          </a:xfrm>
          <a:prstGeom prst="rect">
            <a:avLst/>
          </a:prstGeom>
        </p:spPr>
      </p:pic>
      <p:sp>
        <p:nvSpPr>
          <p:cNvPr id="20" name="Rectângulo 10">
            <a:extLst>
              <a:ext uri="{FF2B5EF4-FFF2-40B4-BE49-F238E27FC236}">
                <a16:creationId xmlns:a16="http://schemas.microsoft.com/office/drawing/2014/main" id="{2D4A3537-794E-674E-926C-BE507A21D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400800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 dirty="0"/>
              <a:t>@2020/2021 – </a:t>
            </a:r>
            <a:r>
              <a:rPr lang="pt-PT" sz="1000" b="1" dirty="0" err="1">
                <a:highlight>
                  <a:srgbClr val="FFFF00"/>
                </a:highlight>
              </a:rPr>
              <a:t>Luis</a:t>
            </a:r>
            <a:r>
              <a:rPr lang="pt-PT" sz="1000" b="1" dirty="0">
                <a:highlight>
                  <a:srgbClr val="FFFF00"/>
                </a:highlight>
              </a:rPr>
              <a:t> Alonso 17506</a:t>
            </a:r>
            <a:r>
              <a:rPr lang="pt-PT" sz="1000" b="1" dirty="0"/>
              <a:t>– </a:t>
            </a:r>
            <a:r>
              <a:rPr lang="pt-PT" sz="1000" dirty="0" err="1">
                <a:highlight>
                  <a:srgbClr val="FFFF00"/>
                </a:highlight>
              </a:rPr>
              <a:t>Backend</a:t>
            </a:r>
            <a:r>
              <a:rPr lang="pt-PT" sz="1000" dirty="0">
                <a:highlight>
                  <a:srgbClr val="FFFF00"/>
                </a:highlight>
              </a:rPr>
              <a:t> </a:t>
            </a:r>
            <a:r>
              <a:rPr lang="pt-PT" sz="1000" dirty="0" err="1">
                <a:highlight>
                  <a:srgbClr val="FFFF00"/>
                </a:highlight>
              </a:rPr>
              <a:t>Node.js</a:t>
            </a:r>
            <a:r>
              <a:rPr lang="pt-PT" sz="1000" dirty="0">
                <a:highlight>
                  <a:srgbClr val="FFFF00"/>
                </a:highlight>
              </a:rPr>
              <a:t>, Express, </a:t>
            </a:r>
            <a:r>
              <a:rPr lang="pt-PT" sz="1000" dirty="0" err="1">
                <a:highlight>
                  <a:srgbClr val="FFFF00"/>
                </a:highlight>
              </a:rPr>
              <a:t>MySQL</a:t>
            </a:r>
            <a:endParaRPr lang="en-US" sz="105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highlight>
                <a:srgbClr val="FFFF00"/>
              </a:highlight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AA11A1CB-926C-C349-A566-6BF4388D6A0A}"/>
              </a:ext>
            </a:extLst>
          </p:cNvPr>
          <p:cNvSpPr/>
          <p:nvPr/>
        </p:nvSpPr>
        <p:spPr>
          <a:xfrm>
            <a:off x="1872669" y="3490940"/>
            <a:ext cx="5943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PT" dirty="0" err="1">
                <a:solidFill>
                  <a:srgbClr val="111111"/>
                </a:solidFill>
                <a:latin typeface="-apple-system"/>
              </a:rPr>
              <a:t>Sequelize</a:t>
            </a:r>
            <a:r>
              <a:rPr lang="pt-PT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pt-PT" dirty="0" err="1">
                <a:solidFill>
                  <a:srgbClr val="111111"/>
                </a:solidFill>
                <a:latin typeface="-apple-system"/>
              </a:rPr>
              <a:t>is</a:t>
            </a:r>
            <a:r>
              <a:rPr lang="pt-PT" dirty="0">
                <a:solidFill>
                  <a:srgbClr val="111111"/>
                </a:solidFill>
                <a:latin typeface="-apple-system"/>
              </a:rPr>
              <a:t> a </a:t>
            </a:r>
            <a:r>
              <a:rPr lang="pt-PT" dirty="0" err="1">
                <a:solidFill>
                  <a:srgbClr val="111111"/>
                </a:solidFill>
                <a:latin typeface="-apple-system"/>
              </a:rPr>
              <a:t>promise-based</a:t>
            </a:r>
            <a:r>
              <a:rPr lang="pt-PT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pt-PT" dirty="0" err="1">
                <a:solidFill>
                  <a:srgbClr val="111111"/>
                </a:solidFill>
                <a:latin typeface="-apple-system"/>
              </a:rPr>
              <a:t>Node.js</a:t>
            </a:r>
            <a:r>
              <a:rPr lang="pt-PT" dirty="0">
                <a:solidFill>
                  <a:srgbClr val="111111"/>
                </a:solidFill>
                <a:latin typeface="-apple-system"/>
              </a:rPr>
              <a:t> ORM for </a:t>
            </a:r>
            <a:r>
              <a:rPr lang="pt-PT" dirty="0" err="1">
                <a:solidFill>
                  <a:srgbClr val="111111"/>
                </a:solidFill>
                <a:latin typeface="-apple-system"/>
              </a:rPr>
              <a:t>Postgres</a:t>
            </a:r>
            <a:r>
              <a:rPr lang="pt-PT" dirty="0">
                <a:solidFill>
                  <a:srgbClr val="111111"/>
                </a:solidFill>
                <a:latin typeface="-apple-system"/>
              </a:rPr>
              <a:t>, </a:t>
            </a:r>
            <a:r>
              <a:rPr lang="pt-PT" dirty="0" err="1">
                <a:solidFill>
                  <a:srgbClr val="111111"/>
                </a:solidFill>
                <a:latin typeface="-apple-system"/>
              </a:rPr>
              <a:t>MySQL</a:t>
            </a:r>
            <a:r>
              <a:rPr lang="pt-PT" dirty="0">
                <a:solidFill>
                  <a:srgbClr val="111111"/>
                </a:solidFill>
                <a:latin typeface="-apple-system"/>
              </a:rPr>
              <a:t>, </a:t>
            </a:r>
            <a:r>
              <a:rPr lang="pt-PT" dirty="0" err="1">
                <a:solidFill>
                  <a:srgbClr val="111111"/>
                </a:solidFill>
                <a:latin typeface="-apple-system"/>
              </a:rPr>
              <a:t>MariaDB</a:t>
            </a:r>
            <a:r>
              <a:rPr lang="pt-PT" dirty="0">
                <a:solidFill>
                  <a:srgbClr val="111111"/>
                </a:solidFill>
                <a:latin typeface="-apple-system"/>
              </a:rPr>
              <a:t>, </a:t>
            </a:r>
            <a:r>
              <a:rPr lang="pt-PT" dirty="0" err="1">
                <a:solidFill>
                  <a:srgbClr val="111111"/>
                </a:solidFill>
                <a:latin typeface="-apple-system"/>
              </a:rPr>
              <a:t>SQLite</a:t>
            </a:r>
            <a:r>
              <a:rPr lang="pt-PT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pt-PT" dirty="0" err="1">
                <a:solidFill>
                  <a:srgbClr val="111111"/>
                </a:solidFill>
                <a:latin typeface="-apple-system"/>
              </a:rPr>
              <a:t>and</a:t>
            </a:r>
            <a:r>
              <a:rPr lang="pt-PT" dirty="0">
                <a:solidFill>
                  <a:srgbClr val="111111"/>
                </a:solidFill>
                <a:latin typeface="-apple-system"/>
              </a:rPr>
              <a:t> Microsoft SQL Server. </a:t>
            </a:r>
            <a:r>
              <a:rPr lang="pt-PT" dirty="0" err="1">
                <a:solidFill>
                  <a:srgbClr val="111111"/>
                </a:solidFill>
                <a:latin typeface="-apple-system"/>
              </a:rPr>
              <a:t>It</a:t>
            </a:r>
            <a:r>
              <a:rPr lang="pt-PT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pt-PT" dirty="0" err="1">
                <a:solidFill>
                  <a:srgbClr val="111111"/>
                </a:solidFill>
                <a:latin typeface="-apple-system"/>
              </a:rPr>
              <a:t>features</a:t>
            </a:r>
            <a:r>
              <a:rPr lang="pt-PT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pt-PT" dirty="0" err="1">
                <a:solidFill>
                  <a:srgbClr val="111111"/>
                </a:solidFill>
                <a:latin typeface="-apple-system"/>
              </a:rPr>
              <a:t>solid</a:t>
            </a:r>
            <a:r>
              <a:rPr lang="pt-PT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pt-PT" dirty="0" err="1">
                <a:solidFill>
                  <a:srgbClr val="111111"/>
                </a:solidFill>
                <a:latin typeface="-apple-system"/>
              </a:rPr>
              <a:t>transaction</a:t>
            </a:r>
            <a:r>
              <a:rPr lang="pt-PT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pt-PT" dirty="0" err="1">
                <a:solidFill>
                  <a:srgbClr val="111111"/>
                </a:solidFill>
                <a:latin typeface="-apple-system"/>
              </a:rPr>
              <a:t>support</a:t>
            </a:r>
            <a:r>
              <a:rPr lang="pt-PT" dirty="0">
                <a:solidFill>
                  <a:srgbClr val="111111"/>
                </a:solidFill>
                <a:latin typeface="-apple-system"/>
              </a:rPr>
              <a:t>, </a:t>
            </a:r>
            <a:r>
              <a:rPr lang="pt-PT" dirty="0" err="1">
                <a:solidFill>
                  <a:srgbClr val="111111"/>
                </a:solidFill>
                <a:latin typeface="-apple-system"/>
              </a:rPr>
              <a:t>relations</a:t>
            </a:r>
            <a:r>
              <a:rPr lang="pt-PT" dirty="0">
                <a:solidFill>
                  <a:srgbClr val="111111"/>
                </a:solidFill>
                <a:latin typeface="-apple-system"/>
              </a:rPr>
              <a:t>, </a:t>
            </a:r>
            <a:r>
              <a:rPr lang="pt-PT" dirty="0" err="1">
                <a:solidFill>
                  <a:srgbClr val="111111"/>
                </a:solidFill>
                <a:latin typeface="-apple-system"/>
              </a:rPr>
              <a:t>eager</a:t>
            </a:r>
            <a:r>
              <a:rPr lang="pt-PT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pt-PT" dirty="0" err="1">
                <a:solidFill>
                  <a:srgbClr val="111111"/>
                </a:solidFill>
                <a:latin typeface="-apple-system"/>
              </a:rPr>
              <a:t>and</a:t>
            </a:r>
            <a:r>
              <a:rPr lang="pt-PT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pt-PT" dirty="0" err="1">
                <a:solidFill>
                  <a:srgbClr val="111111"/>
                </a:solidFill>
                <a:latin typeface="-apple-system"/>
              </a:rPr>
              <a:t>lazy</a:t>
            </a:r>
            <a:r>
              <a:rPr lang="pt-PT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pt-PT" dirty="0" err="1">
                <a:solidFill>
                  <a:srgbClr val="111111"/>
                </a:solidFill>
                <a:latin typeface="-apple-system"/>
              </a:rPr>
              <a:t>loading</a:t>
            </a:r>
            <a:r>
              <a:rPr lang="pt-PT" dirty="0">
                <a:solidFill>
                  <a:srgbClr val="111111"/>
                </a:solidFill>
                <a:latin typeface="-apple-system"/>
              </a:rPr>
              <a:t>, </a:t>
            </a:r>
            <a:r>
              <a:rPr lang="pt-PT" dirty="0" err="1">
                <a:solidFill>
                  <a:srgbClr val="111111"/>
                </a:solidFill>
                <a:latin typeface="-apple-system"/>
              </a:rPr>
              <a:t>read</a:t>
            </a:r>
            <a:r>
              <a:rPr lang="pt-PT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pt-PT" dirty="0" err="1">
                <a:solidFill>
                  <a:srgbClr val="111111"/>
                </a:solidFill>
                <a:latin typeface="-apple-system"/>
              </a:rPr>
              <a:t>replication</a:t>
            </a:r>
            <a:r>
              <a:rPr lang="pt-PT" dirty="0">
                <a:solidFill>
                  <a:srgbClr val="111111"/>
                </a:solidFill>
                <a:latin typeface="-apple-system"/>
              </a:rPr>
              <a:t> </a:t>
            </a:r>
            <a:r>
              <a:rPr lang="pt-PT" dirty="0" err="1">
                <a:solidFill>
                  <a:srgbClr val="111111"/>
                </a:solidFill>
                <a:latin typeface="-apple-system"/>
              </a:rPr>
              <a:t>and</a:t>
            </a:r>
            <a:r>
              <a:rPr lang="pt-PT" dirty="0">
                <a:solidFill>
                  <a:srgbClr val="111111"/>
                </a:solidFill>
                <a:latin typeface="-apple-system"/>
              </a:rPr>
              <a:t> more.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6768710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719</TotalTime>
  <Words>2683</Words>
  <Application>Microsoft Macintosh PowerPoint</Application>
  <PresentationFormat>Apresentação no Ecrã (4:3)</PresentationFormat>
  <Paragraphs>675</Paragraphs>
  <Slides>52</Slides>
  <Notes>50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52</vt:i4>
      </vt:variant>
    </vt:vector>
  </HeadingPairs>
  <TitlesOfParts>
    <vt:vector size="56" baseType="lpstr">
      <vt:lpstr>-apple-system</vt:lpstr>
      <vt:lpstr>Arial</vt:lpstr>
      <vt:lpstr>Calibri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Luís Pinheiro</dc:creator>
  <cp:lastModifiedBy>Luís Pinheiro</cp:lastModifiedBy>
  <cp:revision>22</cp:revision>
  <dcterms:created xsi:type="dcterms:W3CDTF">2020-12-14T23:45:07Z</dcterms:created>
  <dcterms:modified xsi:type="dcterms:W3CDTF">2021-01-08T14:08:11Z</dcterms:modified>
</cp:coreProperties>
</file>